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ink/ink1.xml" ContentType="application/inkml+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ink/ink2.xml" ContentType="application/inkml+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309" r:id="rId3"/>
    <p:sldId id="311" r:id="rId4"/>
    <p:sldId id="312" r:id="rId5"/>
    <p:sldId id="290" r:id="rId6"/>
    <p:sldId id="310" r:id="rId7"/>
    <p:sldId id="296" r:id="rId8"/>
    <p:sldId id="300" r:id="rId9"/>
    <p:sldId id="297" r:id="rId10"/>
    <p:sldId id="267" r:id="rId11"/>
    <p:sldId id="268" r:id="rId12"/>
    <p:sldId id="277" r:id="rId13"/>
    <p:sldId id="280" r:id="rId14"/>
    <p:sldId id="264" r:id="rId15"/>
    <p:sldId id="308" r:id="rId16"/>
    <p:sldId id="282" r:id="rId17"/>
    <p:sldId id="283" r:id="rId18"/>
    <p:sldId id="284" r:id="rId19"/>
    <p:sldId id="291" r:id="rId20"/>
    <p:sldId id="315" r:id="rId21"/>
  </p:sldIdLst>
  <p:sldSz cx="10058400" cy="77724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a:srgbClr val="DCF0F7"/>
    <a:srgbClr val="6CB33E"/>
    <a:srgbClr val="006D51"/>
    <a:srgbClr val="3686B9"/>
    <a:srgbClr val="B8C6D3"/>
    <a:srgbClr val="BEBEBE"/>
    <a:srgbClr val="8F8F8F"/>
    <a:srgbClr val="0095D7"/>
    <a:srgbClr val="0052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63" autoAdjust="0"/>
    <p:restoredTop sz="94660"/>
  </p:normalViewPr>
  <p:slideViewPr>
    <p:cSldViewPr snapToGrid="0">
      <p:cViewPr varScale="1">
        <p:scale>
          <a:sx n="90" d="100"/>
          <a:sy n="90" d="100"/>
        </p:scale>
        <p:origin x="144" y="90"/>
      </p:cViewPr>
      <p:guideLst>
        <p:guide orient="horz" pos="2448"/>
        <p:guide pos="3168"/>
      </p:guideLst>
    </p:cSldViewPr>
  </p:slideViewPr>
  <p:notesTextViewPr>
    <p:cViewPr>
      <p:scale>
        <a:sx n="1" d="1"/>
        <a:sy n="1" d="1"/>
      </p:scale>
      <p:origin x="0" y="0"/>
    </p:cViewPr>
  </p:notesTextViewPr>
  <p:sorterViewPr>
    <p:cViewPr>
      <p:scale>
        <a:sx n="100" d="100"/>
        <a:sy n="100" d="100"/>
      </p:scale>
      <p:origin x="0" y="-27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71087516332405"/>
          <c:y val="4.3893728789541668E-2"/>
          <c:w val="0.81344619422572162"/>
          <c:h val="0.73261304049062947"/>
        </c:manualLayout>
      </c:layout>
      <c:lineChart>
        <c:grouping val="standard"/>
        <c:varyColors val="0"/>
        <c:ser>
          <c:idx val="0"/>
          <c:order val="0"/>
          <c:tx>
            <c:strRef>
              <c:f>Sheet1!$B$1</c:f>
              <c:strCache>
                <c:ptCount val="1"/>
                <c:pt idx="0">
                  <c:v>Ending Market Value</c:v>
                </c:pt>
              </c:strCache>
            </c:strRef>
          </c:tx>
          <c:spPr>
            <a:ln w="31750" cap="rnd">
              <a:solidFill>
                <a:schemeClr val="accent1"/>
              </a:solidFill>
              <a:round/>
            </a:ln>
            <a:effectLst/>
          </c:spPr>
          <c:marker>
            <c:symbol val="none"/>
          </c:marker>
          <c:cat>
            <c:numRef>
              <c:f>Sheet1!$A$2:$A$7</c:f>
              <c:numCache>
                <c:formatCode>General</c:formatCode>
                <c:ptCount val="6"/>
                <c:pt idx="0">
                  <c:v>2019</c:v>
                </c:pt>
                <c:pt idx="1">
                  <c:v>2020</c:v>
                </c:pt>
                <c:pt idx="2">
                  <c:v>2021</c:v>
                </c:pt>
                <c:pt idx="3">
                  <c:v>2022</c:v>
                </c:pt>
                <c:pt idx="4">
                  <c:v>2023</c:v>
                </c:pt>
                <c:pt idx="5">
                  <c:v>2024</c:v>
                </c:pt>
              </c:numCache>
            </c:numRef>
          </c:cat>
          <c:val>
            <c:numRef>
              <c:f>Sheet1!$B$2:$B$7</c:f>
              <c:numCache>
                <c:formatCode>"$"#,##0_);[Red]\("$"#,##0\)</c:formatCode>
                <c:ptCount val="6"/>
                <c:pt idx="0">
                  <c:v>6364476</c:v>
                </c:pt>
                <c:pt idx="1">
                  <c:v>202369</c:v>
                </c:pt>
                <c:pt idx="2">
                  <c:v>3730297</c:v>
                </c:pt>
                <c:pt idx="3">
                  <c:v>7551483</c:v>
                </c:pt>
                <c:pt idx="4">
                  <c:v>24211073</c:v>
                </c:pt>
                <c:pt idx="5">
                  <c:v>21655268</c:v>
                </c:pt>
              </c:numCache>
            </c:numRef>
          </c:val>
          <c:smooth val="0"/>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51B-4211-9B5B-08FDB8E7E2C9}"/>
            </c:ext>
          </c:extLst>
        </c:ser>
        <c:dLbls>
          <c:showLegendKey val="0"/>
          <c:showVal val="0"/>
          <c:showCatName val="0"/>
          <c:showSerName val="0"/>
          <c:showPercent val="0"/>
          <c:showBubbleSize val="0"/>
        </c:dLbls>
        <c:smooth val="0"/>
        <c:axId val="721649136"/>
        <c:axId val="721649920"/>
      </c:lineChart>
      <c:catAx>
        <c:axId val="721649136"/>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721649920"/>
        <c:crosses val="autoZero"/>
        <c:auto val="1"/>
        <c:lblAlgn val="ctr"/>
        <c:lblOffset val="100"/>
        <c:noMultiLvlLbl val="0"/>
      </c:catAx>
      <c:valAx>
        <c:axId val="721649920"/>
        <c:scaling>
          <c:orientation val="minMax"/>
        </c:scaling>
        <c:delete val="0"/>
        <c:axPos val="l"/>
        <c:majorGridlines>
          <c:spPr>
            <a:ln w="9525" cap="flat" cmpd="sng" algn="ctr">
              <a:solidFill>
                <a:schemeClr val="tx2">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721649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Yield</c:v>
                </c:pt>
              </c:strCache>
            </c:strRef>
          </c:tx>
          <c:spPr>
            <a:ln w="28575" cap="rnd">
              <a:solidFill>
                <a:schemeClr val="accent1"/>
              </a:solidFill>
              <a:round/>
            </a:ln>
            <a:effectLst/>
          </c:spPr>
          <c:marker>
            <c:symbol val="none"/>
          </c:marker>
          <c:cat>
            <c:numRef>
              <c:f>Sheet1!$A$2:$A$12</c:f>
              <c:numCache>
                <c:formatCode>mmm\-yy</c:formatCode>
                <c:ptCount val="11"/>
                <c:pt idx="0">
                  <c:v>44621</c:v>
                </c:pt>
                <c:pt idx="1">
                  <c:v>44713</c:v>
                </c:pt>
                <c:pt idx="2">
                  <c:v>44805</c:v>
                </c:pt>
                <c:pt idx="3">
                  <c:v>44896</c:v>
                </c:pt>
                <c:pt idx="4">
                  <c:v>44986</c:v>
                </c:pt>
                <c:pt idx="5">
                  <c:v>45078</c:v>
                </c:pt>
                <c:pt idx="6">
                  <c:v>45170</c:v>
                </c:pt>
                <c:pt idx="7">
                  <c:v>45261</c:v>
                </c:pt>
                <c:pt idx="8">
                  <c:v>45352</c:v>
                </c:pt>
                <c:pt idx="9">
                  <c:v>45444</c:v>
                </c:pt>
              </c:numCache>
            </c:numRef>
          </c:cat>
          <c:val>
            <c:numRef>
              <c:f>Sheet1!$B$2:$B$12</c:f>
              <c:numCache>
                <c:formatCode>0.00%</c:formatCode>
                <c:ptCount val="11"/>
                <c:pt idx="0">
                  <c:v>0</c:v>
                </c:pt>
                <c:pt idx="1">
                  <c:v>1.2999999999999999E-2</c:v>
                </c:pt>
                <c:pt idx="2">
                  <c:v>2.8000000000000001E-2</c:v>
                </c:pt>
                <c:pt idx="3">
                  <c:v>4.1799999999999997E-2</c:v>
                </c:pt>
                <c:pt idx="4">
                  <c:v>4.7500000000000001E-2</c:v>
                </c:pt>
                <c:pt idx="5">
                  <c:v>4.7500000000000001E-2</c:v>
                </c:pt>
                <c:pt idx="6">
                  <c:v>5.0099999999999999E-2</c:v>
                </c:pt>
                <c:pt idx="7">
                  <c:v>5.04E-2</c:v>
                </c:pt>
                <c:pt idx="8">
                  <c:v>0.05</c:v>
                </c:pt>
                <c:pt idx="9">
                  <c:v>4.99E-2</c:v>
                </c:pt>
              </c:numCache>
            </c:numRef>
          </c:val>
          <c:smooth val="0"/>
          <c:extLst>
            <c:ext xmlns:c16="http://schemas.microsoft.com/office/drawing/2014/chart" uri="{C3380CC4-5D6E-409C-BE32-E72D297353CC}">
              <c16:uniqueId val="{00000000-886A-411A-B17F-30EC4D1436A3}"/>
            </c:ext>
          </c:extLst>
        </c:ser>
        <c:dLbls>
          <c:showLegendKey val="0"/>
          <c:showVal val="0"/>
          <c:showCatName val="0"/>
          <c:showSerName val="0"/>
          <c:showPercent val="0"/>
          <c:showBubbleSize val="0"/>
        </c:dLbls>
        <c:smooth val="0"/>
        <c:axId val="961711631"/>
        <c:axId val="961725071"/>
      </c:lineChart>
      <c:dateAx>
        <c:axId val="961711631"/>
        <c:scaling>
          <c:orientation val="minMax"/>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961725071"/>
        <c:crosses val="autoZero"/>
        <c:auto val="1"/>
        <c:lblOffset val="100"/>
        <c:baseTimeUnit val="months"/>
        <c:majorUnit val="3"/>
        <c:majorTimeUnit val="months"/>
        <c:minorUnit val="3"/>
        <c:minorTimeUnit val="months"/>
      </c:dateAx>
      <c:valAx>
        <c:axId val="96172507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61711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Column1</c:v>
                </c:pt>
              </c:strCache>
            </c:strRef>
          </c:tx>
          <c:spPr>
            <a:ln w="28575" cap="rnd">
              <a:solidFill>
                <a:schemeClr val="accent1"/>
              </a:solidFill>
              <a:round/>
            </a:ln>
            <a:effectLst/>
          </c:spPr>
          <c:marker>
            <c:symbol val="none"/>
          </c:marker>
          <c:cat>
            <c:numRef>
              <c:f>Sheet1!$A$2:$A$15</c:f>
              <c:numCache>
                <c:formatCode>mmm\-yy</c:formatCode>
                <c:ptCount val="14"/>
                <c:pt idx="0">
                  <c:v>45047</c:v>
                </c:pt>
                <c:pt idx="1">
                  <c:v>45078</c:v>
                </c:pt>
                <c:pt idx="2">
                  <c:v>45108</c:v>
                </c:pt>
                <c:pt idx="3">
                  <c:v>45139</c:v>
                </c:pt>
                <c:pt idx="4">
                  <c:v>45170</c:v>
                </c:pt>
                <c:pt idx="5">
                  <c:v>45200</c:v>
                </c:pt>
                <c:pt idx="6">
                  <c:v>45231</c:v>
                </c:pt>
                <c:pt idx="7">
                  <c:v>45261</c:v>
                </c:pt>
                <c:pt idx="8">
                  <c:v>45292</c:v>
                </c:pt>
                <c:pt idx="9">
                  <c:v>45323</c:v>
                </c:pt>
                <c:pt idx="10">
                  <c:v>45352</c:v>
                </c:pt>
                <c:pt idx="11">
                  <c:v>45383</c:v>
                </c:pt>
                <c:pt idx="12">
                  <c:v>45413</c:v>
                </c:pt>
                <c:pt idx="13">
                  <c:v>45444</c:v>
                </c:pt>
              </c:numCache>
            </c:numRef>
          </c:cat>
          <c:val>
            <c:numRef>
              <c:f>Sheet1!$B$2:$B$15</c:f>
              <c:numCache>
                <c:formatCode>General</c:formatCode>
                <c:ptCount val="14"/>
                <c:pt idx="0">
                  <c:v>4509664</c:v>
                </c:pt>
                <c:pt idx="1">
                  <c:v>5993889</c:v>
                </c:pt>
                <c:pt idx="2">
                  <c:v>6037414</c:v>
                </c:pt>
                <c:pt idx="3">
                  <c:v>7400725</c:v>
                </c:pt>
                <c:pt idx="4">
                  <c:v>7932198</c:v>
                </c:pt>
                <c:pt idx="5">
                  <c:v>8087478</c:v>
                </c:pt>
                <c:pt idx="6">
                  <c:v>12137887</c:v>
                </c:pt>
                <c:pt idx="7">
                  <c:v>12190376</c:v>
                </c:pt>
                <c:pt idx="8">
                  <c:v>12215010</c:v>
                </c:pt>
                <c:pt idx="9">
                  <c:v>15133104</c:v>
                </c:pt>
                <c:pt idx="10">
                  <c:v>14608672</c:v>
                </c:pt>
                <c:pt idx="11">
                  <c:v>14675705</c:v>
                </c:pt>
                <c:pt idx="12">
                  <c:v>14652151</c:v>
                </c:pt>
                <c:pt idx="13">
                  <c:v>14596979</c:v>
                </c:pt>
              </c:numCache>
            </c:numRef>
          </c:val>
          <c:smooth val="0"/>
          <c:extLst>
            <c:ext xmlns:c16="http://schemas.microsoft.com/office/drawing/2014/chart" uri="{C3380CC4-5D6E-409C-BE32-E72D297353CC}">
              <c16:uniqueId val="{00000000-0927-4A73-8259-94A77A377BCC}"/>
            </c:ext>
          </c:extLst>
        </c:ser>
        <c:dLbls>
          <c:showLegendKey val="0"/>
          <c:showVal val="0"/>
          <c:showCatName val="0"/>
          <c:showSerName val="0"/>
          <c:showPercent val="0"/>
          <c:showBubbleSize val="0"/>
        </c:dLbls>
        <c:smooth val="0"/>
        <c:axId val="221926271"/>
        <c:axId val="1281386064"/>
      </c:lineChart>
      <c:dateAx>
        <c:axId val="221926271"/>
        <c:scaling>
          <c:orientation val="minMax"/>
          <c:min val="45047"/>
        </c:scaling>
        <c:delete val="0"/>
        <c:axPos val="b"/>
        <c:numFmt formatCode="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81386064"/>
        <c:crosses val="autoZero"/>
        <c:auto val="1"/>
        <c:lblOffset val="100"/>
        <c:baseTimeUnit val="months"/>
      </c:dateAx>
      <c:valAx>
        <c:axId val="1281386064"/>
        <c:scaling>
          <c:orientation val="minMax"/>
          <c:min val="400000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1926271"/>
        <c:crosses val="autoZero"/>
        <c:crossBetween val="between"/>
        <c:majorUnit val="200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Total Portfolio (Gross)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Sheet1!$B$1:$E$1</c:f>
              <c:strCache>
                <c:ptCount val="4"/>
                <c:pt idx="0">
                  <c:v>3 Month</c:v>
                </c:pt>
                <c:pt idx="1">
                  <c:v>1 Year</c:v>
                </c:pt>
                <c:pt idx="2">
                  <c:v>3 Year</c:v>
                </c:pt>
                <c:pt idx="3">
                  <c:v>ITD**</c:v>
                </c:pt>
              </c:strCache>
            </c:strRef>
          </c:cat>
          <c:val>
            <c:numRef>
              <c:f>Sheet1!$B$2:$E$2</c:f>
              <c:numCache>
                <c:formatCode>0.00%</c:formatCode>
                <c:ptCount val="4"/>
                <c:pt idx="0">
                  <c:v>5.3E-3</c:v>
                </c:pt>
                <c:pt idx="1">
                  <c:v>3.1699999999999999E-2</c:v>
                </c:pt>
                <c:pt idx="2">
                  <c:v>-1.4999999999999999E-2</c:v>
                </c:pt>
                <c:pt idx="3">
                  <c:v>-2.5000000000000001E-3</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DCA-451D-837B-610F809B06B9}"/>
            </c:ext>
          </c:extLst>
        </c:ser>
        <c:ser>
          <c:idx val="1"/>
          <c:order val="1"/>
          <c:tx>
            <c:strRef>
              <c:f>Sheet1!$A$3</c:f>
              <c:strCache>
                <c:ptCount val="1"/>
                <c:pt idx="0">
                  <c:v>Total Portfolio (Net)</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Sheet1!$B$1:$E$1</c:f>
              <c:strCache>
                <c:ptCount val="4"/>
                <c:pt idx="0">
                  <c:v>3 Month</c:v>
                </c:pt>
                <c:pt idx="1">
                  <c:v>1 Year</c:v>
                </c:pt>
                <c:pt idx="2">
                  <c:v>3 Year</c:v>
                </c:pt>
                <c:pt idx="3">
                  <c:v>ITD**</c:v>
                </c:pt>
              </c:strCache>
            </c:strRef>
          </c:cat>
          <c:val>
            <c:numRef>
              <c:f>Sheet1!$B$3:$E$3</c:f>
              <c:numCache>
                <c:formatCode>0.00%</c:formatCode>
                <c:ptCount val="4"/>
                <c:pt idx="0">
                  <c:v>4.7999999999999996E-3</c:v>
                </c:pt>
                <c:pt idx="1">
                  <c:v>2.9899999999999999E-2</c:v>
                </c:pt>
                <c:pt idx="2">
                  <c:v>-1.7299999999999999E-2</c:v>
                </c:pt>
                <c:pt idx="3">
                  <c:v>-4.7999999999999996E-3</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DCA-451D-837B-610F809B06B9}"/>
            </c:ext>
          </c:extLst>
        </c:ser>
        <c:ser>
          <c:idx val="2"/>
          <c:order val="2"/>
          <c:tx>
            <c:strRef>
              <c:f>Sheet1!$A$4</c:f>
              <c:strCache>
                <c:ptCount val="1"/>
                <c:pt idx="0">
                  <c:v>Policy Benchmark</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cat>
            <c:strRef>
              <c:f>Sheet1!$B$1:$E$1</c:f>
              <c:strCache>
                <c:ptCount val="4"/>
                <c:pt idx="0">
                  <c:v>3 Month</c:v>
                </c:pt>
                <c:pt idx="1">
                  <c:v>1 Year</c:v>
                </c:pt>
                <c:pt idx="2">
                  <c:v>3 Year</c:v>
                </c:pt>
                <c:pt idx="3">
                  <c:v>ITD**</c:v>
                </c:pt>
              </c:strCache>
            </c:strRef>
          </c:cat>
          <c:val>
            <c:numRef>
              <c:f>Sheet1!$B$4:$E$4</c:f>
              <c:numCache>
                <c:formatCode>0.00%</c:formatCode>
                <c:ptCount val="4"/>
                <c:pt idx="0">
                  <c:v>5.7999999999999996E-3</c:v>
                </c:pt>
                <c:pt idx="1">
                  <c:v>3.3700000000000001E-2</c:v>
                </c:pt>
                <c:pt idx="2">
                  <c:v>-1.41E-2</c:v>
                </c:pt>
                <c:pt idx="3">
                  <c:v>3.5999999999999999E-3</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CDCA-451D-837B-610F809B06B9}"/>
            </c:ext>
          </c:extLst>
        </c:ser>
        <c:dLbls>
          <c:showLegendKey val="0"/>
          <c:showVal val="0"/>
          <c:showCatName val="0"/>
          <c:showSerName val="0"/>
          <c:showPercent val="0"/>
          <c:showBubbleSize val="0"/>
        </c:dLbls>
        <c:gapWidth val="100"/>
        <c:overlap val="-24"/>
        <c:axId val="2043851888"/>
        <c:axId val="2043858160"/>
      </c:barChart>
      <c:dateAx>
        <c:axId val="2043851888"/>
        <c:scaling>
          <c:orientation val="minMax"/>
        </c:scaling>
        <c:delete val="0"/>
        <c:axPos val="b"/>
        <c:numFmt formatCode="General" sourceLinked="1"/>
        <c:majorTickMark val="none"/>
        <c:minorTickMark val="none"/>
        <c:tickLblPos val="low"/>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043858160"/>
        <c:crosses val="autoZero"/>
        <c:auto val="0"/>
        <c:lblOffset val="100"/>
        <c:baseTimeUnit val="days"/>
      </c:dateAx>
      <c:valAx>
        <c:axId val="2043858160"/>
        <c:scaling>
          <c:orientation val="minMax"/>
        </c:scaling>
        <c:delete val="0"/>
        <c:axPos val="l"/>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043851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Total Portfolio (Gross)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Sheet1!$B$1:$E$1</c:f>
              <c:strCache>
                <c:ptCount val="4"/>
                <c:pt idx="0">
                  <c:v>3 Month</c:v>
                </c:pt>
                <c:pt idx="1">
                  <c:v>1 Year</c:v>
                </c:pt>
                <c:pt idx="2">
                  <c:v>3 Year</c:v>
                </c:pt>
                <c:pt idx="3">
                  <c:v>ITD**</c:v>
                </c:pt>
              </c:strCache>
            </c:strRef>
          </c:cat>
          <c:val>
            <c:numRef>
              <c:f>Sheet1!$B$2:$E$2</c:f>
              <c:numCache>
                <c:formatCode>0.00%</c:formatCode>
                <c:ptCount val="4"/>
                <c:pt idx="0">
                  <c:v>2.8E-3</c:v>
                </c:pt>
                <c:pt idx="1">
                  <c:v>4.2700000000000002E-2</c:v>
                </c:pt>
                <c:pt idx="2">
                  <c:v>-6.8999999999999999E-3</c:v>
                </c:pt>
                <c:pt idx="3">
                  <c:v>-2.8999999999999998E-3</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BF75-43D9-8D29-F08ED4E54AAB}"/>
            </c:ext>
          </c:extLst>
        </c:ser>
        <c:ser>
          <c:idx val="1"/>
          <c:order val="1"/>
          <c:tx>
            <c:strRef>
              <c:f>Sheet1!$A$3</c:f>
              <c:strCache>
                <c:ptCount val="1"/>
                <c:pt idx="0">
                  <c:v>Total Portfolio (Net)</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Sheet1!$B$1:$E$1</c:f>
              <c:strCache>
                <c:ptCount val="4"/>
                <c:pt idx="0">
                  <c:v>3 Month</c:v>
                </c:pt>
                <c:pt idx="1">
                  <c:v>1 Year</c:v>
                </c:pt>
                <c:pt idx="2">
                  <c:v>3 Year</c:v>
                </c:pt>
                <c:pt idx="3">
                  <c:v>ITD**</c:v>
                </c:pt>
              </c:strCache>
            </c:strRef>
          </c:cat>
          <c:val>
            <c:numRef>
              <c:f>Sheet1!$B$3:$E$3</c:f>
              <c:numCache>
                <c:formatCode>0.00%</c:formatCode>
                <c:ptCount val="4"/>
                <c:pt idx="0">
                  <c:v>2.3999999999999998E-3</c:v>
                </c:pt>
                <c:pt idx="1">
                  <c:v>4.0899999999999999E-2</c:v>
                </c:pt>
                <c:pt idx="2">
                  <c:v>-9.1999999999999998E-3</c:v>
                </c:pt>
                <c:pt idx="3">
                  <c:v>-5.1000000000000004E-3</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BF75-43D9-8D29-F08ED4E54AAB}"/>
            </c:ext>
          </c:extLst>
        </c:ser>
        <c:ser>
          <c:idx val="2"/>
          <c:order val="2"/>
          <c:tx>
            <c:strRef>
              <c:f>Sheet1!$A$4</c:f>
              <c:strCache>
                <c:ptCount val="1"/>
                <c:pt idx="0">
                  <c:v>Policy Benchmark</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cat>
            <c:strRef>
              <c:f>Sheet1!$B$1:$E$1</c:f>
              <c:strCache>
                <c:ptCount val="4"/>
                <c:pt idx="0">
                  <c:v>3 Month</c:v>
                </c:pt>
                <c:pt idx="1">
                  <c:v>1 Year</c:v>
                </c:pt>
                <c:pt idx="2">
                  <c:v>3 Year</c:v>
                </c:pt>
                <c:pt idx="3">
                  <c:v>ITD**</c:v>
                </c:pt>
              </c:strCache>
            </c:strRef>
          </c:cat>
          <c:val>
            <c:numRef>
              <c:f>Sheet1!$B$4:$E$4</c:f>
              <c:numCache>
                <c:formatCode>0.00%</c:formatCode>
                <c:ptCount val="4"/>
                <c:pt idx="0">
                  <c:v>-1.5E-3</c:v>
                </c:pt>
                <c:pt idx="1">
                  <c:v>3.9699999999999999E-2</c:v>
                </c:pt>
                <c:pt idx="2">
                  <c:v>-3.1699999999999999E-2</c:v>
                </c:pt>
                <c:pt idx="3">
                  <c:v>4.4000000000000003E-3</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2-BF75-43D9-8D29-F08ED4E54AAB}"/>
            </c:ext>
          </c:extLst>
        </c:ser>
        <c:dLbls>
          <c:showLegendKey val="0"/>
          <c:showVal val="0"/>
          <c:showCatName val="0"/>
          <c:showSerName val="0"/>
          <c:showPercent val="0"/>
          <c:showBubbleSize val="0"/>
        </c:dLbls>
        <c:gapWidth val="100"/>
        <c:overlap val="-24"/>
        <c:axId val="2043851888"/>
        <c:axId val="2043858160"/>
      </c:barChart>
      <c:dateAx>
        <c:axId val="2043851888"/>
        <c:scaling>
          <c:orientation val="minMax"/>
        </c:scaling>
        <c:delete val="0"/>
        <c:axPos val="b"/>
        <c:numFmt formatCode="General" sourceLinked="1"/>
        <c:majorTickMark val="none"/>
        <c:minorTickMark val="none"/>
        <c:tickLblPos val="low"/>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043858160"/>
        <c:crosses val="autoZero"/>
        <c:auto val="0"/>
        <c:lblOffset val="100"/>
        <c:baseTimeUnit val="days"/>
      </c:dateAx>
      <c:valAx>
        <c:axId val="2043858160"/>
        <c:scaling>
          <c:orientation val="minMax"/>
        </c:scaling>
        <c:delete val="0"/>
        <c:axPos val="l"/>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043851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Total Portfolio (Gross)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Sheet1!$B$1:$E$1</c:f>
              <c:strCache>
                <c:ptCount val="4"/>
                <c:pt idx="0">
                  <c:v>3 Month</c:v>
                </c:pt>
                <c:pt idx="1">
                  <c:v>1 Year</c:v>
                </c:pt>
                <c:pt idx="2">
                  <c:v>3 Year</c:v>
                </c:pt>
                <c:pt idx="3">
                  <c:v>ITD**</c:v>
                </c:pt>
              </c:strCache>
            </c:strRef>
          </c:cat>
          <c:val>
            <c:numRef>
              <c:f>Sheet1!$B$2:$E$2</c:f>
              <c:numCache>
                <c:formatCode>0.00%</c:formatCode>
                <c:ptCount val="4"/>
                <c:pt idx="0">
                  <c:v>-7.6E-3</c:v>
                </c:pt>
                <c:pt idx="1">
                  <c:v>0.1484</c:v>
                </c:pt>
                <c:pt idx="2">
                  <c:v>7.1099999999999997E-2</c:v>
                </c:pt>
                <c:pt idx="3">
                  <c:v>8.9599999999999999E-2</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0-6425-4969-A49C-43B687B84DC0}"/>
            </c:ext>
          </c:extLst>
        </c:ser>
        <c:ser>
          <c:idx val="1"/>
          <c:order val="1"/>
          <c:tx>
            <c:strRef>
              <c:f>Sheet1!$A$3</c:f>
              <c:strCache>
                <c:ptCount val="1"/>
                <c:pt idx="0">
                  <c:v>Total Portfolio (Net)</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Sheet1!$B$1:$E$1</c:f>
              <c:strCache>
                <c:ptCount val="4"/>
                <c:pt idx="0">
                  <c:v>3 Month</c:v>
                </c:pt>
                <c:pt idx="1">
                  <c:v>1 Year</c:v>
                </c:pt>
                <c:pt idx="2">
                  <c:v>3 Year</c:v>
                </c:pt>
                <c:pt idx="3">
                  <c:v>ITD**</c:v>
                </c:pt>
              </c:strCache>
            </c:strRef>
          </c:cat>
          <c:val>
            <c:numRef>
              <c:f>Sheet1!$B$3:$E$3</c:f>
              <c:numCache>
                <c:formatCode>0.00%</c:formatCode>
                <c:ptCount val="4"/>
                <c:pt idx="0">
                  <c:v>-8.0000000000000002E-3</c:v>
                </c:pt>
                <c:pt idx="1">
                  <c:v>0.1464</c:v>
                </c:pt>
                <c:pt idx="2">
                  <c:v>6.88E-2</c:v>
                </c:pt>
                <c:pt idx="3">
                  <c:v>8.7099999999999997E-2</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1-6425-4969-A49C-43B687B84DC0}"/>
            </c:ext>
          </c:extLst>
        </c:ser>
        <c:ser>
          <c:idx val="2"/>
          <c:order val="2"/>
          <c:tx>
            <c:strRef>
              <c:f>Sheet1!$A$4</c:f>
              <c:strCache>
                <c:ptCount val="1"/>
                <c:pt idx="0">
                  <c:v>Policy Benchmark</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cat>
            <c:strRef>
              <c:f>Sheet1!$B$1:$E$1</c:f>
              <c:strCache>
                <c:ptCount val="4"/>
                <c:pt idx="0">
                  <c:v>3 Month</c:v>
                </c:pt>
                <c:pt idx="1">
                  <c:v>1 Year</c:v>
                </c:pt>
                <c:pt idx="2">
                  <c:v>3 Year</c:v>
                </c:pt>
                <c:pt idx="3">
                  <c:v>ITD**</c:v>
                </c:pt>
              </c:strCache>
            </c:strRef>
          </c:cat>
          <c:val>
            <c:numRef>
              <c:f>Sheet1!$B$4:$E$4</c:f>
              <c:numCache>
                <c:formatCode>0.00%</c:formatCode>
                <c:ptCount val="4"/>
                <c:pt idx="0">
                  <c:v>-2.1700000000000001E-2</c:v>
                </c:pt>
                <c:pt idx="1">
                  <c:v>0.13059999999999999</c:v>
                </c:pt>
                <c:pt idx="2">
                  <c:v>5.5199999999999999E-2</c:v>
                </c:pt>
                <c:pt idx="3">
                  <c:v>8.4500000000000006E-2</c:v>
                </c:pt>
              </c:numCache>
            </c:numRef>
          </c:val>
          <c:extLst xmlns:mc="http://schemas.openxmlformats.org/markup-compatibility/2006" xmlns:c14="http://schemas.microsoft.com/office/drawing/2007/8/2/chart" xmlns:c16="http://schemas.microsoft.com/office/drawing/2014/chart">
            <c:ext xmlns:c16="http://schemas.microsoft.com/office/drawing/2014/chart" uri="{C3380CC4-5D6E-409C-BE32-E72D297353CC}">
              <c16:uniqueId val="{00000002-6425-4969-A49C-43B687B84DC0}"/>
            </c:ext>
          </c:extLst>
        </c:ser>
        <c:dLbls>
          <c:showLegendKey val="0"/>
          <c:showVal val="0"/>
          <c:showCatName val="0"/>
          <c:showSerName val="0"/>
          <c:showPercent val="0"/>
          <c:showBubbleSize val="0"/>
        </c:dLbls>
        <c:gapWidth val="100"/>
        <c:overlap val="-24"/>
        <c:axId val="2043851888"/>
        <c:axId val="2043858160"/>
      </c:barChart>
      <c:dateAx>
        <c:axId val="2043851888"/>
        <c:scaling>
          <c:orientation val="minMax"/>
        </c:scaling>
        <c:delete val="0"/>
        <c:axPos val="b"/>
        <c:numFmt formatCode="General" sourceLinked="1"/>
        <c:majorTickMark val="none"/>
        <c:minorTickMark val="none"/>
        <c:tickLblPos val="low"/>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043858160"/>
        <c:crosses val="autoZero"/>
        <c:auto val="0"/>
        <c:lblOffset val="100"/>
        <c:baseTimeUnit val="days"/>
      </c:dateAx>
      <c:valAx>
        <c:axId val="2043858160"/>
        <c:scaling>
          <c:orientation val="minMax"/>
        </c:scaling>
        <c:delete val="0"/>
        <c:axPos val="l"/>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043851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Sheet1!$A$2</c:f>
              <c:strCache>
                <c:ptCount val="1"/>
                <c:pt idx="0">
                  <c:v>Total Portfolio (Gross)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strRef>
              <c:f>Sheet1!$B$1:$E$1</c:f>
              <c:strCache>
                <c:ptCount val="4"/>
                <c:pt idx="0">
                  <c:v>3 Month</c:v>
                </c:pt>
                <c:pt idx="1">
                  <c:v>1 Year</c:v>
                </c:pt>
                <c:pt idx="2">
                  <c:v>3 Year</c:v>
                </c:pt>
                <c:pt idx="3">
                  <c:v>ITD**</c:v>
                </c:pt>
              </c:strCache>
            </c:strRef>
          </c:cat>
          <c:val>
            <c:numRef>
              <c:f>Sheet1!$B$2:$E$2</c:f>
              <c:numCache>
                <c:formatCode>0.00%</c:formatCode>
                <c:ptCount val="4"/>
                <c:pt idx="0">
                  <c:v>4.2900000000000001E-2</c:v>
                </c:pt>
                <c:pt idx="1">
                  <c:v>0.23549999999999999</c:v>
                </c:pt>
                <c:pt idx="2">
                  <c:v>9.74E-2</c:v>
                </c:pt>
                <c:pt idx="3">
                  <c:v>0.14230000000000001</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AB2-43DB-93AD-AB9E8BB0CAAC}"/>
            </c:ext>
          </c:extLst>
        </c:ser>
        <c:ser>
          <c:idx val="1"/>
          <c:order val="1"/>
          <c:tx>
            <c:strRef>
              <c:f>Sheet1!$A$3</c:f>
              <c:strCache>
                <c:ptCount val="1"/>
                <c:pt idx="0">
                  <c:v>Total Portfolio (Net)</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strRef>
              <c:f>Sheet1!$B$1:$E$1</c:f>
              <c:strCache>
                <c:ptCount val="4"/>
                <c:pt idx="0">
                  <c:v>3 Month</c:v>
                </c:pt>
                <c:pt idx="1">
                  <c:v>1 Year</c:v>
                </c:pt>
                <c:pt idx="2">
                  <c:v>3 Year</c:v>
                </c:pt>
                <c:pt idx="3">
                  <c:v>ITD**</c:v>
                </c:pt>
              </c:strCache>
            </c:strRef>
          </c:cat>
          <c:val>
            <c:numRef>
              <c:f>Sheet1!$B$3:$E$3</c:f>
              <c:numCache>
                <c:formatCode>0.00%</c:formatCode>
                <c:ptCount val="4"/>
                <c:pt idx="0">
                  <c:v>4.24E-2</c:v>
                </c:pt>
                <c:pt idx="1">
                  <c:v>0.2334</c:v>
                </c:pt>
                <c:pt idx="2">
                  <c:v>9.4899999999999998E-2</c:v>
                </c:pt>
                <c:pt idx="3">
                  <c:v>0.13980000000000001</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AB2-43DB-93AD-AB9E8BB0CAAC}"/>
            </c:ext>
          </c:extLst>
        </c:ser>
        <c:ser>
          <c:idx val="2"/>
          <c:order val="2"/>
          <c:tx>
            <c:strRef>
              <c:f>Sheet1!$A$4</c:f>
              <c:strCache>
                <c:ptCount val="1"/>
                <c:pt idx="0">
                  <c:v>Policy Benchmark</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cat>
            <c:strRef>
              <c:f>Sheet1!$B$1:$E$1</c:f>
              <c:strCache>
                <c:ptCount val="4"/>
                <c:pt idx="0">
                  <c:v>3 Month</c:v>
                </c:pt>
                <c:pt idx="1">
                  <c:v>1 Year</c:v>
                </c:pt>
                <c:pt idx="2">
                  <c:v>3 Year</c:v>
                </c:pt>
                <c:pt idx="3">
                  <c:v>ITD**</c:v>
                </c:pt>
              </c:strCache>
            </c:strRef>
          </c:cat>
          <c:val>
            <c:numRef>
              <c:f>Sheet1!$B$4:$E$4</c:f>
              <c:numCache>
                <c:formatCode>0.00%</c:formatCode>
                <c:ptCount val="4"/>
                <c:pt idx="0">
                  <c:v>4.2799999999999998E-2</c:v>
                </c:pt>
                <c:pt idx="1">
                  <c:v>0.24560000000000001</c:v>
                </c:pt>
                <c:pt idx="2">
                  <c:v>0.10009999999999999</c:v>
                </c:pt>
                <c:pt idx="3">
                  <c:v>0.14680000000000001</c:v>
                </c:pt>
              </c:numCache>
            </c:numRef>
          </c:val>
          <c:extLs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AB2-43DB-93AD-AB9E8BB0CAAC}"/>
            </c:ext>
          </c:extLst>
        </c:ser>
        <c:dLbls>
          <c:showLegendKey val="0"/>
          <c:showVal val="0"/>
          <c:showCatName val="0"/>
          <c:showSerName val="0"/>
          <c:showPercent val="0"/>
          <c:showBubbleSize val="0"/>
        </c:dLbls>
        <c:gapWidth val="100"/>
        <c:overlap val="-24"/>
        <c:axId val="2043851888"/>
        <c:axId val="2043858160"/>
      </c:barChart>
      <c:dateAx>
        <c:axId val="2043851888"/>
        <c:scaling>
          <c:orientation val="minMax"/>
        </c:scaling>
        <c:delete val="0"/>
        <c:axPos val="b"/>
        <c:numFmt formatCode="General" sourceLinked="1"/>
        <c:majorTickMark val="none"/>
        <c:minorTickMark val="none"/>
        <c:tickLblPos val="low"/>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043858160"/>
        <c:crosses val="autoZero"/>
        <c:auto val="0"/>
        <c:lblOffset val="100"/>
        <c:baseTimeUnit val="days"/>
      </c:dateAx>
      <c:valAx>
        <c:axId val="2043858160"/>
        <c:scaling>
          <c:orientation val="minMax"/>
        </c:scaling>
        <c:delete val="0"/>
        <c:axPos val="l"/>
        <c:majorGridlines>
          <c:spPr>
            <a:ln w="9525" cap="flat" cmpd="sng" algn="ctr">
              <a:solidFill>
                <a:schemeClr val="tx2">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043851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kumimoji="0" lang="en-US" sz="1862" b="0" i="0" u="none" strike="noStrike" kern="1200" cap="none" spc="0" normalizeH="0" baseline="0" noProof="0" dirty="0">
                <a:ln>
                  <a:noFill/>
                </a:ln>
                <a:solidFill>
                  <a:srgbClr val="000000">
                    <a:lumMod val="65000"/>
                    <a:lumOff val="35000"/>
                  </a:srgbClr>
                </a:solidFill>
                <a:effectLst/>
                <a:uLnTx/>
                <a:uFillTx/>
                <a:latin typeface="Calibri" panose="020F0502020204030204"/>
              </a:rPr>
              <a:t>Sector Weight</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Sector Allocation</c:v>
                </c:pt>
              </c:strCache>
            </c:strRef>
          </c:tx>
          <c:spPr>
            <a:solidFill>
              <a:schemeClr val="accent1"/>
            </a:solidFill>
            <a:ln>
              <a:noFill/>
            </a:ln>
            <a:effectLst/>
          </c:spPr>
          <c:invertIfNegative val="0"/>
          <c:cat>
            <c:strRef>
              <c:f>Sheet1!$A$2:$A$13</c:f>
              <c:strCache>
                <c:ptCount val="12"/>
                <c:pt idx="0">
                  <c:v>Cash and/or Derivatives</c:v>
                </c:pt>
                <c:pt idx="1">
                  <c:v>Utilities</c:v>
                </c:pt>
                <c:pt idx="2">
                  <c:v>Materials</c:v>
                </c:pt>
                <c:pt idx="3">
                  <c:v>Real Estate</c:v>
                </c:pt>
                <c:pt idx="4">
                  <c:v>Energy</c:v>
                </c:pt>
                <c:pt idx="5">
                  <c:v>Consumer Discretionary</c:v>
                </c:pt>
                <c:pt idx="6">
                  <c:v>Communication</c:v>
                </c:pt>
                <c:pt idx="7">
                  <c:v>Industrials</c:v>
                </c:pt>
                <c:pt idx="8">
                  <c:v>Consumer Staples</c:v>
                </c:pt>
                <c:pt idx="9">
                  <c:v>Health Care</c:v>
                </c:pt>
                <c:pt idx="10">
                  <c:v>Financials</c:v>
                </c:pt>
                <c:pt idx="11">
                  <c:v>Information Technology</c:v>
                </c:pt>
              </c:strCache>
            </c:strRef>
          </c:cat>
          <c:val>
            <c:numRef>
              <c:f>Sheet1!$B$2:$B$13</c:f>
              <c:numCache>
                <c:formatCode>General</c:formatCode>
                <c:ptCount val="12"/>
                <c:pt idx="0">
                  <c:v>0.01</c:v>
                </c:pt>
                <c:pt idx="1">
                  <c:v>2.36</c:v>
                </c:pt>
                <c:pt idx="2">
                  <c:v>1.95</c:v>
                </c:pt>
                <c:pt idx="3">
                  <c:v>2.15</c:v>
                </c:pt>
                <c:pt idx="4">
                  <c:v>3.65</c:v>
                </c:pt>
                <c:pt idx="5">
                  <c:v>5.75</c:v>
                </c:pt>
                <c:pt idx="6">
                  <c:v>9.34</c:v>
                </c:pt>
                <c:pt idx="7">
                  <c:v>7.56</c:v>
                </c:pt>
                <c:pt idx="8">
                  <c:v>10.11</c:v>
                </c:pt>
                <c:pt idx="9">
                  <c:v>11.74</c:v>
                </c:pt>
                <c:pt idx="10">
                  <c:v>12.01</c:v>
                </c:pt>
                <c:pt idx="11">
                  <c:v>33.369999999999997</c:v>
                </c:pt>
              </c:numCache>
            </c:numRef>
          </c:val>
          <c:extLst>
            <c:ext xmlns:c16="http://schemas.microsoft.com/office/drawing/2014/chart" uri="{C3380CC4-5D6E-409C-BE32-E72D297353CC}">
              <c16:uniqueId val="{00000000-B166-4F0B-AD6C-36206D494AA5}"/>
            </c:ext>
          </c:extLst>
        </c:ser>
        <c:dLbls>
          <c:showLegendKey val="0"/>
          <c:showVal val="0"/>
          <c:showCatName val="0"/>
          <c:showSerName val="0"/>
          <c:showPercent val="0"/>
          <c:showBubbleSize val="0"/>
        </c:dLbls>
        <c:gapWidth val="182"/>
        <c:axId val="11600064"/>
        <c:axId val="1366705167"/>
      </c:barChart>
      <c:catAx>
        <c:axId val="116000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66705167"/>
        <c:crosses val="autoZero"/>
        <c:auto val="1"/>
        <c:lblAlgn val="ctr"/>
        <c:lblOffset val="100"/>
        <c:noMultiLvlLbl val="0"/>
      </c:catAx>
      <c:valAx>
        <c:axId val="136670516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600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7T15:27:38.888"/>
    </inkml:context>
    <inkml:brush xml:id="br0">
      <inkml:brushProperty name="width" value="0.05" units="cm"/>
      <inkml:brushProperty name="height" value="0.05"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1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2-27T15:27:31.321"/>
    </inkml:context>
    <inkml:brush xml:id="br0">
      <inkml:brushProperty name="width" value="0.05" units="cm"/>
      <inkml:brushProperty name="height" value="0.05" units="cm"/>
      <inkml:brushProperty name="color" value="#AE198D"/>
      <inkml:brushProperty name="inkEffects" value="galaxy"/>
      <inkml:brushProperty name="anchorX" value="0"/>
      <inkml:brushProperty name="anchorY" value="0"/>
      <inkml:brushProperty name="scaleFactor" value="0.5"/>
    </inkml:brush>
  </inkml:definitions>
  <inkml:trace contextRef="#ctx0" brushRef="#br0">0 1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C9F214E-E076-4AA9-8E2C-FF3B7EDD267A}" type="datetimeFigureOut">
              <a:rPr lang="en-US" smtClean="0"/>
              <a:t>7/23/2024</a:t>
            </a:fld>
            <a:endParaRPr lang="en-US" dirty="0"/>
          </a:p>
        </p:txBody>
      </p:sp>
      <p:sp>
        <p:nvSpPr>
          <p:cNvPr id="4" name="Slide Image Placeholder 3"/>
          <p:cNvSpPr>
            <a:spLocks noGrp="1" noRot="1" noChangeAspect="1"/>
          </p:cNvSpPr>
          <p:nvPr>
            <p:ph type="sldImg" idx="2"/>
          </p:nvPr>
        </p:nvSpPr>
        <p:spPr>
          <a:xfrm>
            <a:off x="1474788" y="1162050"/>
            <a:ext cx="406082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DBFA2C2-0B93-4EE1-8E0B-1B11B1086C03}" type="slidenum">
              <a:rPr lang="en-US" smtClean="0"/>
              <a:t>‹#›</a:t>
            </a:fld>
            <a:endParaRPr lang="en-US" dirty="0"/>
          </a:p>
        </p:txBody>
      </p:sp>
    </p:spTree>
    <p:extLst>
      <p:ext uri="{BB962C8B-B14F-4D97-AF65-F5344CB8AC3E}">
        <p14:creationId xmlns:p14="http://schemas.microsoft.com/office/powerpoint/2010/main" val="1497474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BFA2C2-0B93-4EE1-8E0B-1B11B1086C03}" type="slidenum">
              <a:rPr lang="en-US" smtClean="0"/>
              <a:t>4</a:t>
            </a:fld>
            <a:endParaRPr lang="en-US" dirty="0"/>
          </a:p>
        </p:txBody>
      </p:sp>
    </p:spTree>
    <p:extLst>
      <p:ext uri="{BB962C8B-B14F-4D97-AF65-F5344CB8AC3E}">
        <p14:creationId xmlns:p14="http://schemas.microsoft.com/office/powerpoint/2010/main" val="3525189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BFA2C2-0B93-4EE1-8E0B-1B11B1086C03}" type="slidenum">
              <a:rPr lang="en-US" smtClean="0"/>
              <a:t>9</a:t>
            </a:fld>
            <a:endParaRPr lang="en-US" dirty="0"/>
          </a:p>
        </p:txBody>
      </p:sp>
    </p:spTree>
    <p:extLst>
      <p:ext uri="{BB962C8B-B14F-4D97-AF65-F5344CB8AC3E}">
        <p14:creationId xmlns:p14="http://schemas.microsoft.com/office/powerpoint/2010/main" val="3895704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229693-7F9F-4AD0-A6E4-9502FF4EB5C6}" type="datetime1">
              <a:rPr lang="en-US" smtClean="0"/>
              <a:t>7/23/2024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704821" y="7276191"/>
            <a:ext cx="2192558" cy="413808"/>
          </a:xfrm>
        </p:spPr>
        <p:txBody>
          <a:bodyPr/>
          <a:lstStyle/>
          <a:p>
            <a:fld id="{F30A7A1B-CB85-4EFE-886E-49BE227B8847}" type="slidenum">
              <a:rPr lang="en-US" smtClean="0"/>
              <a:t>‹#›</a:t>
            </a:fld>
            <a:endParaRPr lang="en-US" dirty="0"/>
          </a:p>
        </p:txBody>
      </p:sp>
    </p:spTree>
    <p:extLst>
      <p:ext uri="{BB962C8B-B14F-4D97-AF65-F5344CB8AC3E}">
        <p14:creationId xmlns:p14="http://schemas.microsoft.com/office/powerpoint/2010/main" val="272556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22352B-EBE7-490B-9039-9A373A2953BA}" type="datetime1">
              <a:rPr lang="en-US" smtClean="0"/>
              <a:t>7/23/2024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0A7A1B-CB85-4EFE-886E-49BE227B8847}" type="slidenum">
              <a:rPr lang="en-US" smtClean="0"/>
              <a:t>‹#›</a:t>
            </a:fld>
            <a:endParaRPr lang="en-US" dirty="0"/>
          </a:p>
        </p:txBody>
      </p:sp>
    </p:spTree>
    <p:extLst>
      <p:ext uri="{BB962C8B-B14F-4D97-AF65-F5344CB8AC3E}">
        <p14:creationId xmlns:p14="http://schemas.microsoft.com/office/powerpoint/2010/main" val="1748182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2FF0FD-B74E-439B-91CC-AA56391AEDE4}" type="datetime1">
              <a:rPr lang="en-US" smtClean="0"/>
              <a:t>7/23/2024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0A7A1B-CB85-4EFE-886E-49BE227B8847}" type="slidenum">
              <a:rPr lang="en-US" smtClean="0"/>
              <a:t>‹#›</a:t>
            </a:fld>
            <a:endParaRPr lang="en-US" dirty="0"/>
          </a:p>
        </p:txBody>
      </p:sp>
    </p:spTree>
    <p:extLst>
      <p:ext uri="{BB962C8B-B14F-4D97-AF65-F5344CB8AC3E}">
        <p14:creationId xmlns:p14="http://schemas.microsoft.com/office/powerpoint/2010/main" val="1702357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A1F6F6-ABAA-4BBD-B890-010D2E1DF338}" type="datetime1">
              <a:rPr lang="en-US" smtClean="0"/>
              <a:t>7/23/2024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0A7A1B-CB85-4EFE-886E-49BE227B8847}" type="slidenum">
              <a:rPr lang="en-US" smtClean="0"/>
              <a:t>‹#›</a:t>
            </a:fld>
            <a:endParaRPr lang="en-US" dirty="0"/>
          </a:p>
        </p:txBody>
      </p:sp>
    </p:spTree>
    <p:extLst>
      <p:ext uri="{BB962C8B-B14F-4D97-AF65-F5344CB8AC3E}">
        <p14:creationId xmlns:p14="http://schemas.microsoft.com/office/powerpoint/2010/main" val="1085759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DDBB57-DCD8-4A0D-8698-22F0B23A989B}" type="datetime1">
              <a:rPr lang="en-US" smtClean="0"/>
              <a:t>7/23/2024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0A7A1B-CB85-4EFE-886E-49BE227B8847}" type="slidenum">
              <a:rPr lang="en-US" smtClean="0"/>
              <a:t>‹#›</a:t>
            </a:fld>
            <a:endParaRPr lang="en-US" dirty="0"/>
          </a:p>
        </p:txBody>
      </p:sp>
    </p:spTree>
    <p:extLst>
      <p:ext uri="{BB962C8B-B14F-4D97-AF65-F5344CB8AC3E}">
        <p14:creationId xmlns:p14="http://schemas.microsoft.com/office/powerpoint/2010/main" val="1391600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A5ECF0-314C-4FC6-B7E0-50B5CE762645}" type="datetime1">
              <a:rPr lang="en-US" smtClean="0"/>
              <a:t>7/23/2024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0A7A1B-CB85-4EFE-886E-49BE227B8847}" type="slidenum">
              <a:rPr lang="en-US" smtClean="0"/>
              <a:t>‹#›</a:t>
            </a:fld>
            <a:endParaRPr lang="en-US" dirty="0"/>
          </a:p>
        </p:txBody>
      </p:sp>
    </p:spTree>
    <p:extLst>
      <p:ext uri="{BB962C8B-B14F-4D97-AF65-F5344CB8AC3E}">
        <p14:creationId xmlns:p14="http://schemas.microsoft.com/office/powerpoint/2010/main" val="1265843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2846D5-2861-469D-AA87-96779A485986}" type="datetime1">
              <a:rPr lang="en-US" smtClean="0"/>
              <a:t>7/23/2024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0A7A1B-CB85-4EFE-886E-49BE227B8847}" type="slidenum">
              <a:rPr lang="en-US" smtClean="0"/>
              <a:t>‹#›</a:t>
            </a:fld>
            <a:endParaRPr lang="en-US" dirty="0"/>
          </a:p>
        </p:txBody>
      </p:sp>
    </p:spTree>
    <p:extLst>
      <p:ext uri="{BB962C8B-B14F-4D97-AF65-F5344CB8AC3E}">
        <p14:creationId xmlns:p14="http://schemas.microsoft.com/office/powerpoint/2010/main" val="3063821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1DE499-542E-4BB2-8A25-445C001A1AB4}" type="datetime1">
              <a:rPr lang="en-US" smtClean="0"/>
              <a:t>7/23/2024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0A7A1B-CB85-4EFE-886E-49BE227B8847}" type="slidenum">
              <a:rPr lang="en-US" smtClean="0"/>
              <a:t>‹#›</a:t>
            </a:fld>
            <a:endParaRPr lang="en-US" dirty="0"/>
          </a:p>
        </p:txBody>
      </p:sp>
    </p:spTree>
    <p:extLst>
      <p:ext uri="{BB962C8B-B14F-4D97-AF65-F5344CB8AC3E}">
        <p14:creationId xmlns:p14="http://schemas.microsoft.com/office/powerpoint/2010/main" val="608127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EC209D-1A3A-4712-91AE-536CD542594E}" type="datetime1">
              <a:rPr lang="en-US" smtClean="0"/>
              <a:t>7/23/2024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0A7A1B-CB85-4EFE-886E-49BE227B8847}" type="slidenum">
              <a:rPr lang="en-US" smtClean="0"/>
              <a:t>‹#›</a:t>
            </a:fld>
            <a:endParaRPr lang="en-US" dirty="0"/>
          </a:p>
        </p:txBody>
      </p:sp>
    </p:spTree>
    <p:extLst>
      <p:ext uri="{BB962C8B-B14F-4D97-AF65-F5344CB8AC3E}">
        <p14:creationId xmlns:p14="http://schemas.microsoft.com/office/powerpoint/2010/main" val="3449238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B764950A-5C82-4C63-8BCF-85484A7E9541}" type="datetime1">
              <a:rPr lang="en-US" smtClean="0"/>
              <a:t>7/23/2024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0A7A1B-CB85-4EFE-886E-49BE227B8847}" type="slidenum">
              <a:rPr lang="en-US" smtClean="0"/>
              <a:t>‹#›</a:t>
            </a:fld>
            <a:endParaRPr lang="en-US" dirty="0"/>
          </a:p>
        </p:txBody>
      </p:sp>
    </p:spTree>
    <p:extLst>
      <p:ext uri="{BB962C8B-B14F-4D97-AF65-F5344CB8AC3E}">
        <p14:creationId xmlns:p14="http://schemas.microsoft.com/office/powerpoint/2010/main" val="3327426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dirty="0"/>
              <a:t>Click icon to add picture</a:t>
            </a:r>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A4815004-86F3-4582-8139-203098D1C14A}" type="datetime1">
              <a:rPr lang="en-US" smtClean="0"/>
              <a:t>7/23/2024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0A7A1B-CB85-4EFE-886E-49BE227B8847}" type="slidenum">
              <a:rPr lang="en-US" smtClean="0"/>
              <a:t>‹#›</a:t>
            </a:fld>
            <a:endParaRPr lang="en-US" dirty="0"/>
          </a:p>
        </p:txBody>
      </p:sp>
    </p:spTree>
    <p:extLst>
      <p:ext uri="{BB962C8B-B14F-4D97-AF65-F5344CB8AC3E}">
        <p14:creationId xmlns:p14="http://schemas.microsoft.com/office/powerpoint/2010/main" val="3704852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BE978DC8-568A-4350-931C-2483CF4E8373}" type="datetime1">
              <a:rPr lang="en-US" smtClean="0"/>
              <a:t>7/23/2024</a:t>
            </a:fld>
            <a:endParaRPr lang="en-US" dirty="0"/>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accent2">
                    <a:lumMod val="90000"/>
                    <a:lumOff val="10000"/>
                  </a:schemeClr>
                </a:solidFill>
              </a:defRPr>
            </a:lvl1pPr>
          </a:lstStyle>
          <a:p>
            <a:fld id="{F30A7A1B-CB85-4EFE-886E-49BE227B8847}" type="slidenum">
              <a:rPr lang="en-US" smtClean="0"/>
              <a:pPr/>
              <a:t>‹#›</a:t>
            </a:fld>
            <a:endParaRPr lang="en-US" dirty="0"/>
          </a:p>
        </p:txBody>
      </p:sp>
    </p:spTree>
    <p:extLst>
      <p:ext uri="{BB962C8B-B14F-4D97-AF65-F5344CB8AC3E}">
        <p14:creationId xmlns:p14="http://schemas.microsoft.com/office/powerpoint/2010/main" val="18294799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tags" Target="../tags/tag7.xml"/><Relationship Id="rId7" Type="http://schemas.openxmlformats.org/officeDocument/2006/relationships/image" Target="../media/image8.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chart" Target="../charts/chart4.xml"/><Relationship Id="rId5" Type="http://schemas.openxmlformats.org/officeDocument/2006/relationships/image" Target="../media/image12.png"/><Relationship Id="rId4"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9.sv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tags" Target="../tags/tag10.xml"/><Relationship Id="rId7" Type="http://schemas.openxmlformats.org/officeDocument/2006/relationships/image" Target="../media/image9.sv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9.sv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tags" Target="../tags/tag13.xml"/><Relationship Id="rId7" Type="http://schemas.openxmlformats.org/officeDocument/2006/relationships/image" Target="../media/image9.sv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90.png"/><Relationship Id="rId5" Type="http://schemas.openxmlformats.org/officeDocument/2006/relationships/customXml" Target="../ink/ink1.xml"/><Relationship Id="rId4" Type="http://schemas.openxmlformats.org/officeDocument/2006/relationships/image" Target="../media/image9.sv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18.xml.rels><?xml version="1.0" encoding="UTF-8" standalone="yes"?>
<Relationships xmlns="http://schemas.openxmlformats.org/package/2006/relationships"><Relationship Id="rId8" Type="http://schemas.openxmlformats.org/officeDocument/2006/relationships/chart" Target="../charts/chart7.xml"/><Relationship Id="rId3" Type="http://schemas.openxmlformats.org/officeDocument/2006/relationships/tags" Target="../tags/tag16.xml"/><Relationship Id="rId7" Type="http://schemas.openxmlformats.org/officeDocument/2006/relationships/image" Target="../media/image9.sv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8.png"/><Relationship Id="rId5" Type="http://schemas.openxmlformats.org/officeDocument/2006/relationships/image" Target="../media/image12.png"/><Relationship Id="rId10" Type="http://schemas.openxmlformats.org/officeDocument/2006/relationships/image" Target="../media/image200.png"/><Relationship Id="rId4" Type="http://schemas.openxmlformats.org/officeDocument/2006/relationships/slideLayout" Target="../slideLayouts/slideLayout1.xml"/><Relationship Id="rId9" Type="http://schemas.openxmlformats.org/officeDocument/2006/relationships/customXml" Target="../ink/ink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0.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chart" Target="../charts/char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slideLayout" Target="../slideLayouts/slideLayout1.xml"/><Relationship Id="rId7" Type="http://schemas.openxmlformats.org/officeDocument/2006/relationships/image" Target="../media/image9.sv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blue and white logo with money&#10;&#10;Description automatically generated with medium confidence">
            <a:extLst>
              <a:ext uri="{FF2B5EF4-FFF2-40B4-BE49-F238E27FC236}">
                <a16:creationId xmlns:a16="http://schemas.microsoft.com/office/drawing/2014/main" id="{3F8E3830-D122-52EB-DF9F-757401E92A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04" y="-108631"/>
            <a:ext cx="10242028" cy="8015501"/>
          </a:xfrm>
          <a:prstGeom prst="rect">
            <a:avLst/>
          </a:prstGeom>
        </p:spPr>
      </p:pic>
    </p:spTree>
    <p:extLst>
      <p:ext uri="{BB962C8B-B14F-4D97-AF65-F5344CB8AC3E}">
        <p14:creationId xmlns:p14="http://schemas.microsoft.com/office/powerpoint/2010/main" val="3747598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black rectangle&#10;&#10;Description automatically generated">
            <a:extLst>
              <a:ext uri="{FF2B5EF4-FFF2-40B4-BE49-F238E27FC236}">
                <a16:creationId xmlns:a16="http://schemas.microsoft.com/office/drawing/2014/main" id="{27842A31-CCEE-563E-62C0-07E62510EDB5}"/>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0" y="0"/>
            <a:ext cx="10058399" cy="7772400"/>
          </a:xfrm>
          <a:prstGeom prst="rect">
            <a:avLst/>
          </a:prstGeom>
        </p:spPr>
      </p:pic>
      <p:sp>
        <p:nvSpPr>
          <p:cNvPr id="4" name="TextBox 3">
            <a:extLst>
              <a:ext uri="{FF2B5EF4-FFF2-40B4-BE49-F238E27FC236}">
                <a16:creationId xmlns:a16="http://schemas.microsoft.com/office/drawing/2014/main" id="{B48D72DF-B13D-CD4E-70B5-FB92450B958F}"/>
              </a:ext>
            </a:extLst>
          </p:cNvPr>
          <p:cNvSpPr txBox="1"/>
          <p:nvPr/>
        </p:nvSpPr>
        <p:spPr>
          <a:xfrm>
            <a:off x="761999" y="532619"/>
            <a:ext cx="8556661" cy="861774"/>
          </a:xfrm>
          <a:prstGeom prst="rect">
            <a:avLst/>
          </a:prstGeom>
          <a:noFill/>
        </p:spPr>
        <p:txBody>
          <a:bodyPr wrap="square" rtlCol="0">
            <a:spAutoFit/>
          </a:bodyPr>
          <a:lstStyle/>
          <a:p>
            <a:r>
              <a:rPr lang="en-US" sz="3000" b="1" cap="all" dirty="0">
                <a:solidFill>
                  <a:schemeClr val="accent2">
                    <a:lumMod val="90000"/>
                    <a:lumOff val="10000"/>
                  </a:schemeClr>
                </a:solidFill>
              </a:rPr>
              <a:t>Kentucky League of Cities Investment Pool</a:t>
            </a:r>
          </a:p>
          <a:p>
            <a:r>
              <a:rPr lang="en-US" sz="2000" cap="all" dirty="0"/>
              <a:t>Government Bond Fund • Summary snapshot as of June 30, 2024</a:t>
            </a:r>
          </a:p>
        </p:txBody>
      </p:sp>
      <p:sp>
        <p:nvSpPr>
          <p:cNvPr id="5" name="TextBox 4">
            <a:extLst>
              <a:ext uri="{FF2B5EF4-FFF2-40B4-BE49-F238E27FC236}">
                <a16:creationId xmlns:a16="http://schemas.microsoft.com/office/drawing/2014/main" id="{CB495E20-6D83-9F63-2D0B-C6BF5DD79955}"/>
              </a:ext>
            </a:extLst>
          </p:cNvPr>
          <p:cNvSpPr txBox="1"/>
          <p:nvPr/>
        </p:nvSpPr>
        <p:spPr>
          <a:xfrm>
            <a:off x="523567" y="7028222"/>
            <a:ext cx="7020233" cy="707886"/>
          </a:xfrm>
          <a:prstGeom prst="rect">
            <a:avLst/>
          </a:prstGeom>
          <a:noFill/>
        </p:spPr>
        <p:txBody>
          <a:bodyPr wrap="square">
            <a:spAutoFit/>
          </a:bodyPr>
          <a:lstStyle/>
          <a:p>
            <a:r>
              <a:rPr lang="en-US" sz="800" dirty="0">
                <a:solidFill>
                  <a:schemeClr val="tx2">
                    <a:lumMod val="50000"/>
                  </a:schemeClr>
                </a:solidFill>
                <a:latin typeface="Arial" panose="020B0604020202020204" pitchFamily="34" charset="0"/>
                <a:ea typeface="PMingLiU-ExtB" panose="02020500000000000000" pitchFamily="18" charset="-120"/>
                <a:cs typeface="Arial" panose="020B0604020202020204" pitchFamily="34" charset="0"/>
              </a:rPr>
              <a:t>**Inception date is 07/01/2019 </a:t>
            </a:r>
          </a:p>
          <a:p>
            <a:r>
              <a:rPr lang="en-US" sz="800" dirty="0">
                <a:solidFill>
                  <a:schemeClr val="tx2">
                    <a:lumMod val="50000"/>
                  </a:schemeClr>
                </a:solidFill>
                <a:latin typeface="Arial" panose="020B0604020202020204" pitchFamily="34" charset="0"/>
                <a:ea typeface="PMingLiU-ExtB" panose="02020500000000000000" pitchFamily="18" charset="-120"/>
                <a:cs typeface="Arial" panose="020B0604020202020204" pitchFamily="34" charset="0"/>
              </a:rPr>
              <a:t>Total Portfolio (Gross) shows performance gross of advisory fees and separately managed account (SMA) fees.  Total Portfolio (Net) shows performance net of advisory fees, transaction costs, and all manager fees.  Performance reflects reinvestment of dividends, interest and capital gain distributions and rebalancing.  Indices are unmanaged, are not available for direct investment, and are not subject to management fees, transaction costs or other types of expenses that an account may incur.  Past performance is not guarantee of future results. </a:t>
            </a:r>
          </a:p>
        </p:txBody>
      </p:sp>
      <p:graphicFrame>
        <p:nvGraphicFramePr>
          <p:cNvPr id="6" name="aatabl">
            <a:extLst>
              <a:ext uri="{FF2B5EF4-FFF2-40B4-BE49-F238E27FC236}">
                <a16:creationId xmlns:a16="http://schemas.microsoft.com/office/drawing/2014/main" id="{7D409543-80AF-BD2B-4AC5-7B8AD940048A}"/>
              </a:ext>
            </a:extLst>
          </p:cNvPr>
          <p:cNvGraphicFramePr>
            <a:graphicFrameLocks/>
          </p:cNvGraphicFramePr>
          <p:nvPr>
            <p:custDataLst>
              <p:tags r:id="rId1"/>
            </p:custDataLst>
            <p:extLst>
              <p:ext uri="{D42A27DB-BD31-4B8C-83A1-F6EECF244321}">
                <p14:modId xmlns:p14="http://schemas.microsoft.com/office/powerpoint/2010/main" val="3551072600"/>
              </p:ext>
            </p:extLst>
          </p:nvPr>
        </p:nvGraphicFramePr>
        <p:xfrm>
          <a:off x="4717806" y="2029694"/>
          <a:ext cx="4462357" cy="1143288"/>
        </p:xfrm>
        <a:graphic>
          <a:graphicData uri="http://schemas.openxmlformats.org/drawingml/2006/table">
            <a:tbl>
              <a:tblPr firstRow="1" bandRow="1">
                <a:tableStyleId>{74C1A8A3-306A-4EB7-A6B1-4F7E0EB9C5D6}</a:tableStyleId>
              </a:tblPr>
              <a:tblGrid>
                <a:gridCol w="1548675">
                  <a:extLst>
                    <a:ext uri="{9D8B030D-6E8A-4147-A177-3AD203B41FA5}">
                      <a16:colId xmlns:a16="http://schemas.microsoft.com/office/drawing/2014/main" val="3953029608"/>
                    </a:ext>
                  </a:extLst>
                </a:gridCol>
                <a:gridCol w="1276027">
                  <a:extLst>
                    <a:ext uri="{9D8B030D-6E8A-4147-A177-3AD203B41FA5}">
                      <a16:colId xmlns:a16="http://schemas.microsoft.com/office/drawing/2014/main" val="977207878"/>
                    </a:ext>
                  </a:extLst>
                </a:gridCol>
                <a:gridCol w="1637655">
                  <a:extLst>
                    <a:ext uri="{9D8B030D-6E8A-4147-A177-3AD203B41FA5}">
                      <a16:colId xmlns:a16="http://schemas.microsoft.com/office/drawing/2014/main" val="3374177364"/>
                    </a:ext>
                  </a:extLst>
                </a:gridCol>
              </a:tblGrid>
              <a:tr h="198216">
                <a:tc>
                  <a:txBody>
                    <a:bodyPr/>
                    <a:lstStyle/>
                    <a:p>
                      <a:r>
                        <a:rPr lang="en-US" sz="1200" b="1" dirty="0">
                          <a:latin typeface="+mn-lt"/>
                        </a:rPr>
                        <a:t>Description</a:t>
                      </a:r>
                      <a:endParaRPr lang="en-US" sz="1200" b="1" dirty="0">
                        <a:latin typeface="+mn-lt"/>
                        <a:cs typeface="Arial" panose="020B0604020202020204" pitchFamily="34" charset="0"/>
                      </a:endParaRPr>
                    </a:p>
                  </a:txBody>
                  <a:tcPr marL="35500" marR="0" marT="0" marB="0" anchor="ctr"/>
                </a:tc>
                <a:tc>
                  <a:txBody>
                    <a:bodyPr/>
                    <a:lstStyle/>
                    <a:p>
                      <a:pPr algn="r"/>
                      <a:r>
                        <a:rPr lang="en-US" sz="1200" b="1" dirty="0">
                          <a:latin typeface="+mn-lt"/>
                        </a:rPr>
                        <a:t>Market</a:t>
                      </a:r>
                    </a:p>
                    <a:p>
                      <a:pPr algn="r"/>
                      <a:r>
                        <a:rPr lang="en-US" sz="1200" b="1" dirty="0">
                          <a:latin typeface="+mn-lt"/>
                        </a:rPr>
                        <a:t> Value ($)</a:t>
                      </a:r>
                      <a:endParaRPr lang="en-US" sz="1200" b="1" dirty="0">
                        <a:latin typeface="+mn-lt"/>
                        <a:cs typeface="Arial" panose="020B0604020202020204" pitchFamily="34" charset="0"/>
                      </a:endParaRPr>
                    </a:p>
                  </a:txBody>
                  <a:tcPr marL="17750" marR="44375" marT="0" marB="0" anchor="ctr"/>
                </a:tc>
                <a:tc>
                  <a:txBody>
                    <a:bodyPr/>
                    <a:lstStyle/>
                    <a:p>
                      <a:pPr algn="r"/>
                      <a:r>
                        <a:rPr lang="en-US" sz="1200" b="1" dirty="0">
                          <a:latin typeface="+mn-lt"/>
                        </a:rPr>
                        <a:t>Portfolio</a:t>
                      </a:r>
                    </a:p>
                    <a:p>
                      <a:pPr algn="r"/>
                      <a:r>
                        <a:rPr lang="en-US" sz="1200" b="1" dirty="0">
                          <a:latin typeface="+mn-lt"/>
                        </a:rPr>
                        <a:t> Allocation</a:t>
                      </a:r>
                      <a:endParaRPr lang="en-US" sz="1200" b="1" dirty="0">
                        <a:latin typeface="+mn-lt"/>
                        <a:cs typeface="Arial" panose="020B0604020202020204" pitchFamily="34" charset="0"/>
                      </a:endParaRPr>
                    </a:p>
                  </a:txBody>
                  <a:tcPr marL="0" marR="100584" marT="0" marB="0" anchor="ctr"/>
                </a:tc>
                <a:extLst>
                  <a:ext uri="{0D108BD9-81ED-4DB2-BD59-A6C34878D82A}">
                    <a16:rowId xmlns:a16="http://schemas.microsoft.com/office/drawing/2014/main" val="10000"/>
                  </a:ext>
                </a:extLst>
              </a:tr>
              <a:tr h="198216">
                <a:tc>
                  <a:txBody>
                    <a:bodyPr/>
                    <a:lstStyle/>
                    <a:p>
                      <a:r>
                        <a:rPr lang="en-US" sz="1200" b="1" dirty="0">
                          <a:latin typeface="+mn-lt"/>
                        </a:rPr>
                        <a:t>Total Fixed Income </a:t>
                      </a:r>
                      <a:endParaRPr lang="en-US" sz="1200" b="1" dirty="0">
                        <a:latin typeface="+mn-lt"/>
                        <a:cs typeface="Arial" panose="020B0604020202020204" pitchFamily="34" charset="0"/>
                      </a:endParaRPr>
                    </a:p>
                  </a:txBody>
                  <a:tcPr marL="17750" marR="0" marT="0" marB="0" anchor="ctr"/>
                </a:tc>
                <a:tc>
                  <a:txBody>
                    <a:bodyPr/>
                    <a:lstStyle/>
                    <a:p>
                      <a:pPr marL="0" marR="0" lvl="0" indent="0" algn="r" defTabSz="342807" rtl="0" eaLnBrk="1" fontAlgn="auto" latinLnBrk="0" hangingPunct="1">
                        <a:lnSpc>
                          <a:spcPct val="100000"/>
                        </a:lnSpc>
                        <a:spcBef>
                          <a:spcPts val="0"/>
                        </a:spcBef>
                        <a:spcAft>
                          <a:spcPts val="0"/>
                        </a:spcAft>
                        <a:buClrTx/>
                        <a:buSzTx/>
                        <a:buFontTx/>
                        <a:buNone/>
                        <a:tabLst/>
                        <a:defRPr/>
                      </a:pPr>
                      <a:r>
                        <a:rPr lang="en-US" sz="1200" b="0" dirty="0">
                          <a:latin typeface="+mn-lt"/>
                        </a:rPr>
                        <a:t>7,945,362</a:t>
                      </a:r>
                      <a:endParaRPr lang="en-US" sz="1200" b="0" dirty="0">
                        <a:latin typeface="+mn-lt"/>
                        <a:cs typeface="Arial" panose="020B0604020202020204" pitchFamily="34" charset="0"/>
                      </a:endParaRPr>
                    </a:p>
                  </a:txBody>
                  <a:tcPr marL="17750" marR="97626" marT="0" marB="0" anchor="ctr"/>
                </a:tc>
                <a:tc>
                  <a:txBody>
                    <a:bodyPr/>
                    <a:lstStyle/>
                    <a:p>
                      <a:pPr marL="0" marR="0" lvl="0" indent="0" algn="r" defTabSz="342807" rtl="0" eaLnBrk="1" fontAlgn="auto" latinLnBrk="0" hangingPunct="1">
                        <a:lnSpc>
                          <a:spcPct val="100000"/>
                        </a:lnSpc>
                        <a:spcBef>
                          <a:spcPts val="0"/>
                        </a:spcBef>
                        <a:spcAft>
                          <a:spcPts val="0"/>
                        </a:spcAft>
                        <a:buClrTx/>
                        <a:buSzTx/>
                        <a:buFontTx/>
                        <a:buNone/>
                        <a:tabLst/>
                        <a:defRPr/>
                      </a:pPr>
                      <a:r>
                        <a:rPr lang="en-US" sz="1200" b="0" dirty="0">
                          <a:latin typeface="+mn-lt"/>
                        </a:rPr>
                        <a:t>96.7%</a:t>
                      </a:r>
                      <a:endParaRPr lang="en-US" sz="1200" b="0" dirty="0">
                        <a:latin typeface="+mn-lt"/>
                        <a:cs typeface="Arial" panose="020B0604020202020204" pitchFamily="34" charset="0"/>
                      </a:endParaRPr>
                    </a:p>
                  </a:txBody>
                  <a:tcPr marL="44375" marR="100584" marT="0" marB="0" anchor="ctr"/>
                </a:tc>
                <a:extLst>
                  <a:ext uri="{0D108BD9-81ED-4DB2-BD59-A6C34878D82A}">
                    <a16:rowId xmlns:a16="http://schemas.microsoft.com/office/drawing/2014/main" val="10001"/>
                  </a:ext>
                </a:extLst>
              </a:tr>
              <a:tr h="198216">
                <a:tc>
                  <a:txBody>
                    <a:bodyPr/>
                    <a:lstStyle/>
                    <a:p>
                      <a:r>
                        <a:rPr lang="en-US" sz="1200" b="1" dirty="0">
                          <a:latin typeface="+mn-lt"/>
                        </a:rPr>
                        <a:t>Total Short Term </a:t>
                      </a:r>
                      <a:endParaRPr lang="en-US" sz="1200" b="1" dirty="0">
                        <a:latin typeface="+mn-lt"/>
                        <a:cs typeface="Arial" panose="020B0604020202020204" pitchFamily="34" charset="0"/>
                      </a:endParaRPr>
                    </a:p>
                  </a:txBody>
                  <a:tcPr marL="17750" marR="0" marT="0" marB="0" anchor="ctr"/>
                </a:tc>
                <a:tc>
                  <a:txBody>
                    <a:bodyPr/>
                    <a:lstStyle/>
                    <a:p>
                      <a:pPr marL="0" marR="0" lvl="0" indent="0" algn="r" defTabSz="342807" rtl="0" eaLnBrk="1" fontAlgn="auto" latinLnBrk="0" hangingPunct="1">
                        <a:lnSpc>
                          <a:spcPct val="100000"/>
                        </a:lnSpc>
                        <a:spcBef>
                          <a:spcPts val="0"/>
                        </a:spcBef>
                        <a:spcAft>
                          <a:spcPts val="0"/>
                        </a:spcAft>
                        <a:buClrTx/>
                        <a:buSzTx/>
                        <a:buFontTx/>
                        <a:buNone/>
                        <a:tabLst/>
                        <a:defRPr/>
                      </a:pPr>
                      <a:r>
                        <a:rPr lang="en-US" sz="1200" b="0" dirty="0">
                          <a:latin typeface="+mn-lt"/>
                        </a:rPr>
                        <a:t>272,414</a:t>
                      </a:r>
                      <a:endParaRPr lang="en-US" sz="1200" b="0" dirty="0">
                        <a:latin typeface="+mn-lt"/>
                        <a:cs typeface="Arial" panose="020B0604020202020204" pitchFamily="34" charset="0"/>
                      </a:endParaRPr>
                    </a:p>
                  </a:txBody>
                  <a:tcPr marL="17750" marR="97626" marT="0" marB="0" anchor="ctr"/>
                </a:tc>
                <a:tc>
                  <a:txBody>
                    <a:bodyPr/>
                    <a:lstStyle/>
                    <a:p>
                      <a:pPr marL="0" marR="0" lvl="0" indent="0" algn="r" defTabSz="342807" rtl="0" eaLnBrk="1" fontAlgn="auto" latinLnBrk="0" hangingPunct="1">
                        <a:lnSpc>
                          <a:spcPct val="100000"/>
                        </a:lnSpc>
                        <a:spcBef>
                          <a:spcPts val="0"/>
                        </a:spcBef>
                        <a:spcAft>
                          <a:spcPts val="0"/>
                        </a:spcAft>
                        <a:buClrTx/>
                        <a:buSzTx/>
                        <a:buFontTx/>
                        <a:buNone/>
                        <a:tabLst/>
                        <a:defRPr/>
                      </a:pPr>
                      <a:r>
                        <a:rPr lang="en-US" sz="1200" b="0" dirty="0">
                          <a:latin typeface="+mn-lt"/>
                        </a:rPr>
                        <a:t>3.3%</a:t>
                      </a:r>
                      <a:endParaRPr lang="en-US" sz="1200" b="0" dirty="0">
                        <a:latin typeface="+mn-lt"/>
                        <a:cs typeface="Arial" panose="020B0604020202020204" pitchFamily="34" charset="0"/>
                      </a:endParaRPr>
                    </a:p>
                  </a:txBody>
                  <a:tcPr marL="44375" marR="100584" marT="0" marB="0" anchor="ctr"/>
                </a:tc>
                <a:extLst>
                  <a:ext uri="{0D108BD9-81ED-4DB2-BD59-A6C34878D82A}">
                    <a16:rowId xmlns:a16="http://schemas.microsoft.com/office/drawing/2014/main" val="10002"/>
                  </a:ext>
                </a:extLst>
              </a:tr>
              <a:tr h="30283">
                <a:tc>
                  <a:txBody>
                    <a:bodyPr/>
                    <a:lstStyle/>
                    <a:p>
                      <a:endParaRPr lang="en-US" sz="1200" b="1" dirty="0">
                        <a:latin typeface="+mn-lt"/>
                        <a:cs typeface="Arial" panose="020B0604020202020204" pitchFamily="34" charset="0"/>
                      </a:endParaRPr>
                    </a:p>
                  </a:txBody>
                  <a:tcPr marL="17750" marR="0" marT="0" marB="0" anchor="ctr"/>
                </a:tc>
                <a:tc>
                  <a:txBody>
                    <a:bodyPr/>
                    <a:lstStyle/>
                    <a:p>
                      <a:pPr marL="0" marR="0" lvl="0" indent="0" algn="r" defTabSz="342807" rtl="0" eaLnBrk="1" fontAlgn="auto" latinLnBrk="0" hangingPunct="1">
                        <a:lnSpc>
                          <a:spcPct val="100000"/>
                        </a:lnSpc>
                        <a:spcBef>
                          <a:spcPts val="0"/>
                        </a:spcBef>
                        <a:spcAft>
                          <a:spcPts val="0"/>
                        </a:spcAft>
                        <a:buClrTx/>
                        <a:buSzTx/>
                        <a:buFontTx/>
                        <a:buNone/>
                        <a:tabLst/>
                        <a:defRPr/>
                      </a:pPr>
                      <a:endParaRPr lang="en-US" sz="1200" b="0" dirty="0">
                        <a:latin typeface="+mn-lt"/>
                        <a:cs typeface="Arial" panose="020B0604020202020204" pitchFamily="34" charset="0"/>
                      </a:endParaRPr>
                    </a:p>
                  </a:txBody>
                  <a:tcPr marL="17750" marR="97626" marT="0" marB="0" anchor="ctr"/>
                </a:tc>
                <a:tc>
                  <a:txBody>
                    <a:bodyPr/>
                    <a:lstStyle/>
                    <a:p>
                      <a:pPr marL="0" marR="0" lvl="0" indent="0" algn="r" defTabSz="342807" rtl="0" eaLnBrk="1" fontAlgn="auto" latinLnBrk="0" hangingPunct="1">
                        <a:lnSpc>
                          <a:spcPct val="100000"/>
                        </a:lnSpc>
                        <a:spcBef>
                          <a:spcPts val="0"/>
                        </a:spcBef>
                        <a:spcAft>
                          <a:spcPts val="0"/>
                        </a:spcAft>
                        <a:buClrTx/>
                        <a:buSzTx/>
                        <a:buFontTx/>
                        <a:buNone/>
                        <a:tabLst/>
                        <a:defRPr/>
                      </a:pPr>
                      <a:endParaRPr lang="en-US" sz="1200" b="0" dirty="0">
                        <a:latin typeface="+mn-lt"/>
                        <a:cs typeface="Arial" panose="020B0604020202020204" pitchFamily="34" charset="0"/>
                      </a:endParaRPr>
                    </a:p>
                  </a:txBody>
                  <a:tcPr marL="44375" marR="603504" marT="0" marB="0" anchor="ctr"/>
                </a:tc>
                <a:extLst>
                  <a:ext uri="{0D108BD9-81ED-4DB2-BD59-A6C34878D82A}">
                    <a16:rowId xmlns:a16="http://schemas.microsoft.com/office/drawing/2014/main" val="10003"/>
                  </a:ext>
                </a:extLst>
              </a:tr>
              <a:tr h="198216">
                <a:tc>
                  <a:txBody>
                    <a:bodyPr/>
                    <a:lstStyle/>
                    <a:p>
                      <a:r>
                        <a:rPr lang="en-US" sz="1200" b="1" dirty="0">
                          <a:latin typeface="+mn-lt"/>
                        </a:rPr>
                        <a:t>Total Portfolio</a:t>
                      </a:r>
                      <a:endParaRPr lang="en-US" sz="1200" b="1" dirty="0">
                        <a:latin typeface="+mn-lt"/>
                        <a:cs typeface="Arial" panose="020B0604020202020204" pitchFamily="34" charset="0"/>
                      </a:endParaRPr>
                    </a:p>
                  </a:txBody>
                  <a:tcPr marL="17750" marR="0" marT="0" marB="0" anchor="ctr"/>
                </a:tc>
                <a:tc>
                  <a:txBody>
                    <a:bodyPr/>
                    <a:lstStyle/>
                    <a:p>
                      <a:pPr marL="0" marR="0" lvl="0" indent="0" algn="r" defTabSz="342807" rtl="0" eaLnBrk="1" fontAlgn="auto" latinLnBrk="0" hangingPunct="1">
                        <a:lnSpc>
                          <a:spcPct val="100000"/>
                        </a:lnSpc>
                        <a:spcBef>
                          <a:spcPts val="0"/>
                        </a:spcBef>
                        <a:spcAft>
                          <a:spcPts val="0"/>
                        </a:spcAft>
                        <a:buClrTx/>
                        <a:buSzTx/>
                        <a:buFontTx/>
                        <a:buNone/>
                        <a:tabLst/>
                        <a:defRPr/>
                      </a:pPr>
                      <a:r>
                        <a:rPr lang="en-US" sz="1200" b="0" dirty="0">
                          <a:latin typeface="+mn-lt"/>
                        </a:rPr>
                        <a:t>8,217,776</a:t>
                      </a:r>
                      <a:endParaRPr lang="en-US" sz="1200" b="0" dirty="0">
                        <a:latin typeface="+mn-lt"/>
                        <a:cs typeface="Arial" panose="020B0604020202020204" pitchFamily="34" charset="0"/>
                      </a:endParaRPr>
                    </a:p>
                  </a:txBody>
                  <a:tcPr marL="17750" marR="97626" marT="0" marB="0" anchor="ctr"/>
                </a:tc>
                <a:tc>
                  <a:txBody>
                    <a:bodyPr/>
                    <a:lstStyle/>
                    <a:p>
                      <a:pPr marL="0" marR="0" lvl="0" indent="0" algn="r" defTabSz="342807"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mn-lt"/>
                        </a:rPr>
                        <a:t>100.0%    </a:t>
                      </a:r>
                      <a:endParaRPr lang="en-US" sz="1200" b="0" kern="1200" dirty="0">
                        <a:solidFill>
                          <a:schemeClr val="dk1"/>
                        </a:solidFill>
                        <a:latin typeface="+mn-lt"/>
                        <a:ea typeface="+mn-ea"/>
                        <a:cs typeface="Arial" panose="020B0604020202020204" pitchFamily="34" charset="0"/>
                      </a:endParaRPr>
                    </a:p>
                  </a:txBody>
                  <a:tcPr marL="44375" marR="100584" marT="0" marB="0" anchor="ctr"/>
                </a:tc>
                <a:extLst>
                  <a:ext uri="{0D108BD9-81ED-4DB2-BD59-A6C34878D82A}">
                    <a16:rowId xmlns:a16="http://schemas.microsoft.com/office/drawing/2014/main" val="10004"/>
                  </a:ext>
                </a:extLst>
              </a:tr>
            </a:tbl>
          </a:graphicData>
        </a:graphic>
      </p:graphicFrame>
      <p:sp>
        <p:nvSpPr>
          <p:cNvPr id="7" name="TextBox 6">
            <a:extLst>
              <a:ext uri="{FF2B5EF4-FFF2-40B4-BE49-F238E27FC236}">
                <a16:creationId xmlns:a16="http://schemas.microsoft.com/office/drawing/2014/main" id="{64AC15D5-7336-3206-A78B-7E2D6752790C}"/>
              </a:ext>
            </a:extLst>
          </p:cNvPr>
          <p:cNvSpPr txBox="1"/>
          <p:nvPr/>
        </p:nvSpPr>
        <p:spPr>
          <a:xfrm>
            <a:off x="4634380" y="1704244"/>
            <a:ext cx="1231427" cy="264047"/>
          </a:xfrm>
          <a:prstGeom prst="rect">
            <a:avLst/>
          </a:prstGeom>
          <a:noFill/>
        </p:spPr>
        <p:txBody>
          <a:bodyPr wrap="none" rtlCol="0">
            <a:spAutoFit/>
          </a:bodyPr>
          <a:lstStyle/>
          <a:p>
            <a:pPr defTabSz="773835" eaLnBrk="0" hangingPunct="0">
              <a:spcAft>
                <a:spcPts val="600"/>
              </a:spcAft>
            </a:pPr>
            <a:r>
              <a:rPr lang="en-US" sz="1116" b="1" kern="1200" dirty="0">
                <a:solidFill>
                  <a:schemeClr val="accent2">
                    <a:lumMod val="75000"/>
                    <a:lumOff val="25000"/>
                  </a:schemeClr>
                </a:solidFill>
                <a:latin typeface="Gotham Black"/>
                <a:cs typeface="Arial" panose="020B0604020202020204" pitchFamily="34" charset="0"/>
              </a:rPr>
              <a:t>FUND ASSETS</a:t>
            </a:r>
            <a:endParaRPr lang="en-US" sz="1200" b="1" dirty="0">
              <a:solidFill>
                <a:schemeClr val="accent2">
                  <a:lumMod val="75000"/>
                  <a:lumOff val="25000"/>
                </a:schemeClr>
              </a:solidFill>
              <a:latin typeface="Gotham Black"/>
              <a:cs typeface="Arial" panose="020B0604020202020204" pitchFamily="34" charset="0"/>
            </a:endParaRPr>
          </a:p>
        </p:txBody>
      </p:sp>
      <p:sp>
        <p:nvSpPr>
          <p:cNvPr id="8" name="TextBox 7">
            <a:extLst>
              <a:ext uri="{FF2B5EF4-FFF2-40B4-BE49-F238E27FC236}">
                <a16:creationId xmlns:a16="http://schemas.microsoft.com/office/drawing/2014/main" id="{F9D78115-D731-42DE-81D0-D23F1FB976B5}"/>
              </a:ext>
            </a:extLst>
          </p:cNvPr>
          <p:cNvSpPr txBox="1"/>
          <p:nvPr/>
        </p:nvSpPr>
        <p:spPr>
          <a:xfrm>
            <a:off x="762000" y="1713947"/>
            <a:ext cx="1588897" cy="264047"/>
          </a:xfrm>
          <a:prstGeom prst="rect">
            <a:avLst/>
          </a:prstGeom>
          <a:noFill/>
        </p:spPr>
        <p:txBody>
          <a:bodyPr wrap="none" rtlCol="0">
            <a:spAutoFit/>
          </a:bodyPr>
          <a:lstStyle/>
          <a:p>
            <a:pPr defTabSz="773835" eaLnBrk="0" hangingPunct="0">
              <a:spcAft>
                <a:spcPts val="600"/>
              </a:spcAft>
            </a:pPr>
            <a:r>
              <a:rPr lang="en-US" sz="1116" b="1" kern="1200" dirty="0">
                <a:solidFill>
                  <a:schemeClr val="accent2">
                    <a:lumMod val="75000"/>
                    <a:lumOff val="25000"/>
                  </a:schemeClr>
                </a:solidFill>
                <a:latin typeface="Gotham Black"/>
                <a:cs typeface="Arial" panose="020B0604020202020204" pitchFamily="34" charset="0"/>
              </a:rPr>
              <a:t>FUND OBJECTIVES</a:t>
            </a:r>
            <a:endParaRPr lang="en-US" sz="1200" b="1" dirty="0">
              <a:solidFill>
                <a:schemeClr val="accent2">
                  <a:lumMod val="75000"/>
                  <a:lumOff val="25000"/>
                </a:schemeClr>
              </a:solidFill>
              <a:latin typeface="Gotham Black"/>
              <a:cs typeface="Arial" panose="020B0604020202020204" pitchFamily="34" charset="0"/>
            </a:endParaRPr>
          </a:p>
        </p:txBody>
      </p:sp>
      <p:sp>
        <p:nvSpPr>
          <p:cNvPr id="9" name="TextBox 8">
            <a:extLst>
              <a:ext uri="{FF2B5EF4-FFF2-40B4-BE49-F238E27FC236}">
                <a16:creationId xmlns:a16="http://schemas.microsoft.com/office/drawing/2014/main" id="{CD4C0466-9447-F24C-79DE-007DA0166D69}"/>
              </a:ext>
            </a:extLst>
          </p:cNvPr>
          <p:cNvSpPr txBox="1"/>
          <p:nvPr/>
        </p:nvSpPr>
        <p:spPr>
          <a:xfrm>
            <a:off x="762000" y="1958683"/>
            <a:ext cx="3756212" cy="1015663"/>
          </a:xfrm>
          <a:prstGeom prst="rect">
            <a:avLst/>
          </a:prstGeom>
          <a:noFill/>
        </p:spPr>
        <p:txBody>
          <a:bodyPr wrap="square" rtlCol="0">
            <a:spAutoFit/>
          </a:bodyPr>
          <a:lstStyle/>
          <a:p>
            <a:pPr defTabSz="425196">
              <a:spcAft>
                <a:spcPts val="600"/>
              </a:spcAft>
            </a:pPr>
            <a:r>
              <a:rPr lang="en-US" sz="1200" kern="1200" dirty="0">
                <a:solidFill>
                  <a:schemeClr val="tx1"/>
                </a:solidFill>
              </a:rPr>
              <a:t>The Government Bond Fund invests in short and intermediate term obligations of the United States and of its agencies and instrumentalities.  The portfolio targets a weighted average effective duration of 4 years with maturities ranging from 1-7 years.</a:t>
            </a:r>
            <a:endParaRPr lang="en-US" sz="1200" dirty="0"/>
          </a:p>
        </p:txBody>
      </p:sp>
      <p:sp>
        <p:nvSpPr>
          <p:cNvPr id="10" name="TextBox 9">
            <a:extLst>
              <a:ext uri="{FF2B5EF4-FFF2-40B4-BE49-F238E27FC236}">
                <a16:creationId xmlns:a16="http://schemas.microsoft.com/office/drawing/2014/main" id="{F4D59F45-19D6-FD9E-FDCE-92C3806F0424}"/>
              </a:ext>
            </a:extLst>
          </p:cNvPr>
          <p:cNvSpPr txBox="1"/>
          <p:nvPr/>
        </p:nvSpPr>
        <p:spPr>
          <a:xfrm>
            <a:off x="762000" y="3093804"/>
            <a:ext cx="2260555" cy="264047"/>
          </a:xfrm>
          <a:prstGeom prst="rect">
            <a:avLst/>
          </a:prstGeom>
          <a:noFill/>
        </p:spPr>
        <p:txBody>
          <a:bodyPr wrap="none" rtlCol="0">
            <a:spAutoFit/>
          </a:bodyPr>
          <a:lstStyle/>
          <a:p>
            <a:pPr defTabSz="773835" eaLnBrk="0" hangingPunct="0">
              <a:spcAft>
                <a:spcPts val="600"/>
              </a:spcAft>
            </a:pPr>
            <a:r>
              <a:rPr lang="en-US" sz="1116" b="1" kern="1200" dirty="0">
                <a:solidFill>
                  <a:schemeClr val="accent2">
                    <a:lumMod val="75000"/>
                    <a:lumOff val="25000"/>
                  </a:schemeClr>
                </a:solidFill>
                <a:latin typeface="Gotham Black"/>
                <a:cs typeface="Arial" panose="020B0604020202020204" pitchFamily="34" charset="0"/>
              </a:rPr>
              <a:t>PORTFOLIO PERFORMANCE</a:t>
            </a:r>
            <a:endParaRPr lang="en-US" sz="1200" b="1" dirty="0">
              <a:solidFill>
                <a:schemeClr val="accent2">
                  <a:lumMod val="75000"/>
                  <a:lumOff val="25000"/>
                </a:schemeClr>
              </a:solidFill>
              <a:latin typeface="Gotham Black"/>
              <a:cs typeface="Arial" panose="020B0604020202020204" pitchFamily="34" charset="0"/>
            </a:endParaRPr>
          </a:p>
        </p:txBody>
      </p:sp>
      <p:graphicFrame>
        <p:nvGraphicFramePr>
          <p:cNvPr id="11" name="TPP Chart">
            <a:extLst>
              <a:ext uri="{FF2B5EF4-FFF2-40B4-BE49-F238E27FC236}">
                <a16:creationId xmlns:a16="http://schemas.microsoft.com/office/drawing/2014/main" id="{A28C8A33-69FA-9465-F57E-D3C1AC714D86}"/>
              </a:ext>
            </a:extLst>
          </p:cNvPr>
          <p:cNvGraphicFramePr/>
          <p:nvPr>
            <p:custDataLst>
              <p:tags r:id="rId2"/>
            </p:custDataLst>
            <p:extLst>
              <p:ext uri="{D42A27DB-BD31-4B8C-83A1-F6EECF244321}">
                <p14:modId xmlns:p14="http://schemas.microsoft.com/office/powerpoint/2010/main" val="3057408042"/>
              </p:ext>
            </p:extLst>
          </p:nvPr>
        </p:nvGraphicFramePr>
        <p:xfrm>
          <a:off x="762000" y="3371180"/>
          <a:ext cx="6287385" cy="1975307"/>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a:extLst>
              <a:ext uri="{FF2B5EF4-FFF2-40B4-BE49-F238E27FC236}">
                <a16:creationId xmlns:a16="http://schemas.microsoft.com/office/drawing/2014/main" id="{5330A91B-2A90-8CF9-42AD-B6F1B4B4B685}"/>
              </a:ext>
            </a:extLst>
          </p:cNvPr>
          <p:cNvSpPr txBox="1"/>
          <p:nvPr/>
        </p:nvSpPr>
        <p:spPr>
          <a:xfrm>
            <a:off x="634562" y="5455142"/>
            <a:ext cx="1492716" cy="264688"/>
          </a:xfrm>
          <a:prstGeom prst="rect">
            <a:avLst/>
          </a:prstGeom>
          <a:noFill/>
        </p:spPr>
        <p:txBody>
          <a:bodyPr wrap="none" rtlCol="0">
            <a:spAutoFit/>
          </a:bodyPr>
          <a:lstStyle/>
          <a:p>
            <a:pPr defTabSz="832081" eaLnBrk="0" hangingPunct="0"/>
            <a:r>
              <a:rPr lang="en-US" sz="1120" b="1" dirty="0">
                <a:solidFill>
                  <a:srgbClr val="006096"/>
                </a:solidFill>
                <a:latin typeface="Gotham Black"/>
                <a:cs typeface="Arial" panose="020B0604020202020204" pitchFamily="34" charset="0"/>
              </a:rPr>
              <a:t>SUMMARY TABLE</a:t>
            </a:r>
            <a:endParaRPr lang="en-US" sz="1120" b="1" dirty="0">
              <a:solidFill>
                <a:srgbClr val="006096"/>
              </a:solidFill>
              <a:latin typeface="Gotham Black"/>
            </a:endParaRPr>
          </a:p>
        </p:txBody>
      </p:sp>
      <p:graphicFrame>
        <p:nvGraphicFramePr>
          <p:cNvPr id="13" name="TotalPP">
            <a:extLst>
              <a:ext uri="{FF2B5EF4-FFF2-40B4-BE49-F238E27FC236}">
                <a16:creationId xmlns:a16="http://schemas.microsoft.com/office/drawing/2014/main" id="{E23EA67C-9143-9C7B-393D-E8520D674772}"/>
              </a:ext>
            </a:extLst>
          </p:cNvPr>
          <p:cNvGraphicFramePr>
            <a:graphicFrameLocks noGrp="1"/>
          </p:cNvGraphicFramePr>
          <p:nvPr>
            <p:custDataLst>
              <p:tags r:id="rId3"/>
            </p:custDataLst>
            <p:extLst>
              <p:ext uri="{D42A27DB-BD31-4B8C-83A1-F6EECF244321}">
                <p14:modId xmlns:p14="http://schemas.microsoft.com/office/powerpoint/2010/main" val="599838879"/>
              </p:ext>
            </p:extLst>
          </p:nvPr>
        </p:nvGraphicFramePr>
        <p:xfrm>
          <a:off x="762000" y="5794231"/>
          <a:ext cx="6287385" cy="1125336"/>
        </p:xfrm>
        <a:graphic>
          <a:graphicData uri="http://schemas.openxmlformats.org/drawingml/2006/table">
            <a:tbl>
              <a:tblPr firstRow="1" bandRow="1">
                <a:tableStyleId>{74C1A8A3-306A-4EB7-A6B1-4F7E0EB9C5D6}</a:tableStyleId>
              </a:tblPr>
              <a:tblGrid>
                <a:gridCol w="2283989">
                  <a:extLst>
                    <a:ext uri="{9D8B030D-6E8A-4147-A177-3AD203B41FA5}">
                      <a16:colId xmlns:a16="http://schemas.microsoft.com/office/drawing/2014/main" val="20000"/>
                    </a:ext>
                  </a:extLst>
                </a:gridCol>
                <a:gridCol w="1000849">
                  <a:extLst>
                    <a:ext uri="{9D8B030D-6E8A-4147-A177-3AD203B41FA5}">
                      <a16:colId xmlns:a16="http://schemas.microsoft.com/office/drawing/2014/main" val="20001"/>
                    </a:ext>
                  </a:extLst>
                </a:gridCol>
                <a:gridCol w="1000849">
                  <a:extLst>
                    <a:ext uri="{9D8B030D-6E8A-4147-A177-3AD203B41FA5}">
                      <a16:colId xmlns:a16="http://schemas.microsoft.com/office/drawing/2014/main" val="20003"/>
                    </a:ext>
                  </a:extLst>
                </a:gridCol>
                <a:gridCol w="1000849">
                  <a:extLst>
                    <a:ext uri="{9D8B030D-6E8A-4147-A177-3AD203B41FA5}">
                      <a16:colId xmlns:a16="http://schemas.microsoft.com/office/drawing/2014/main" val="20004"/>
                    </a:ext>
                  </a:extLst>
                </a:gridCol>
                <a:gridCol w="1000849">
                  <a:extLst>
                    <a:ext uri="{9D8B030D-6E8A-4147-A177-3AD203B41FA5}">
                      <a16:colId xmlns:a16="http://schemas.microsoft.com/office/drawing/2014/main" val="2292663154"/>
                    </a:ext>
                  </a:extLst>
                </a:gridCol>
              </a:tblGrid>
              <a:tr h="283545">
                <a:tc>
                  <a:txBody>
                    <a:bodyPr/>
                    <a:lstStyle/>
                    <a:p>
                      <a:pPr algn="l"/>
                      <a:r>
                        <a:rPr lang="en-US" sz="1200" dirty="0">
                          <a:latin typeface="+mn-lt"/>
                        </a:rPr>
                        <a:t>Description</a:t>
                      </a:r>
                      <a:endParaRPr lang="en-US" sz="1200" i="0" dirty="0">
                        <a:latin typeface="+mn-lt"/>
                        <a:cs typeface="Arial" panose="020B0604020202020204" pitchFamily="34" charset="0"/>
                      </a:endParaRPr>
                    </a:p>
                  </a:txBody>
                  <a:tcPr marL="8068" marR="0" marT="40341" marB="40341" anchor="b"/>
                </a:tc>
                <a:tc>
                  <a:txBody>
                    <a:bodyPr/>
                    <a:lstStyle/>
                    <a:p>
                      <a:pPr algn="ctr"/>
                      <a:r>
                        <a:rPr lang="en-US" sz="1200" dirty="0">
                          <a:latin typeface="+mn-lt"/>
                        </a:rPr>
                        <a:t>3 Month </a:t>
                      </a:r>
                      <a:endParaRPr lang="en-US" sz="1200" i="0" dirty="0">
                        <a:latin typeface="+mn-lt"/>
                        <a:cs typeface="Arial" panose="020B0604020202020204" pitchFamily="34" charset="0"/>
                      </a:endParaRPr>
                    </a:p>
                  </a:txBody>
                  <a:tcPr marL="8068" marR="0" marT="40341" marB="40341" anchor="b"/>
                </a:tc>
                <a:tc>
                  <a:txBody>
                    <a:bodyPr/>
                    <a:lstStyle/>
                    <a:p>
                      <a:pPr algn="ctr"/>
                      <a:r>
                        <a:rPr lang="en-US" sz="1200" dirty="0">
                          <a:latin typeface="+mn-lt"/>
                        </a:rPr>
                        <a:t>1 Year </a:t>
                      </a:r>
                      <a:endParaRPr lang="en-US" sz="1200" i="0" dirty="0">
                        <a:latin typeface="+mn-lt"/>
                        <a:cs typeface="Arial" panose="020B0604020202020204" pitchFamily="34" charset="0"/>
                      </a:endParaRPr>
                    </a:p>
                  </a:txBody>
                  <a:tcPr marL="8068" marR="0" marT="40341" marB="40341" anchor="b"/>
                </a:tc>
                <a:tc>
                  <a:txBody>
                    <a:bodyPr/>
                    <a:lstStyle/>
                    <a:p>
                      <a:pPr algn="ctr"/>
                      <a:r>
                        <a:rPr lang="en-US" sz="1200" dirty="0">
                          <a:latin typeface="+mn-lt"/>
                        </a:rPr>
                        <a:t>3 Year </a:t>
                      </a:r>
                      <a:endParaRPr lang="en-US" sz="1200" i="0" dirty="0">
                        <a:latin typeface="+mn-lt"/>
                        <a:cs typeface="Arial" panose="020B0604020202020204" pitchFamily="34" charset="0"/>
                      </a:endParaRPr>
                    </a:p>
                  </a:txBody>
                  <a:tcPr marL="8068" marR="0" marT="40341" marB="40341" anchor="b"/>
                </a:tc>
                <a:tc>
                  <a:txBody>
                    <a:bodyPr/>
                    <a:lstStyle/>
                    <a:p>
                      <a:pPr algn="ctr"/>
                      <a:r>
                        <a:rPr lang="en-US" sz="1200" dirty="0">
                          <a:latin typeface="+mn-lt"/>
                        </a:rPr>
                        <a:t>ITD** </a:t>
                      </a:r>
                      <a:endParaRPr lang="en-US" sz="1200" i="0" dirty="0">
                        <a:latin typeface="+mn-lt"/>
                        <a:cs typeface="Arial" panose="020B0604020202020204" pitchFamily="34" charset="0"/>
                      </a:endParaRPr>
                    </a:p>
                  </a:txBody>
                  <a:tcPr marL="8068" marR="0" marT="40341" marB="40341" anchor="b"/>
                </a:tc>
                <a:extLst>
                  <a:ext uri="{0D108BD9-81ED-4DB2-BD59-A6C34878D82A}">
                    <a16:rowId xmlns:a16="http://schemas.microsoft.com/office/drawing/2014/main" val="10000"/>
                  </a:ext>
                </a:extLst>
              </a:tr>
              <a:tr h="285069">
                <a:tc>
                  <a:txBody>
                    <a:bodyPr/>
                    <a:lstStyle/>
                    <a:p>
                      <a:pPr algn="l"/>
                      <a:r>
                        <a:rPr lang="en-US" sz="1200" b="1" dirty="0">
                          <a:latin typeface="+mn-lt"/>
                        </a:rPr>
                        <a:t>Total Portfolio (Gross) </a:t>
                      </a:r>
                      <a:endParaRPr lang="en-US" sz="1200" b="1" i="0" dirty="0">
                        <a:latin typeface="+mn-lt"/>
                        <a:cs typeface="Arial" panose="020B0604020202020204" pitchFamily="34" charset="0"/>
                      </a:endParaRPr>
                    </a:p>
                  </a:txBody>
                  <a:tcPr marL="8068" marR="0" marT="0" marB="0" anchor="ctr"/>
                </a:tc>
                <a:tc>
                  <a:txBody>
                    <a:bodyPr/>
                    <a:lstStyle/>
                    <a:p>
                      <a:pPr algn="ctr"/>
                      <a:r>
                        <a:rPr lang="en-US" sz="1200" b="1" dirty="0">
                          <a:latin typeface="+mn-lt"/>
                        </a:rPr>
                        <a:t>0.57%</a:t>
                      </a:r>
                      <a:endParaRPr lang="en-US" sz="1200" b="1" i="0" dirty="0">
                        <a:latin typeface="+mn-lt"/>
                        <a:cs typeface="Arial" panose="020B0604020202020204" pitchFamily="34" charset="0"/>
                      </a:endParaRPr>
                    </a:p>
                  </a:txBody>
                  <a:tcPr marL="8068" marR="0" marT="40341" marB="40341" anchor="ctr"/>
                </a:tc>
                <a:tc>
                  <a:txBody>
                    <a:bodyPr/>
                    <a:lstStyle/>
                    <a:p>
                      <a:pPr algn="ctr"/>
                      <a:r>
                        <a:rPr lang="en-US" sz="1200" b="1" dirty="0">
                          <a:latin typeface="+mn-lt"/>
                        </a:rPr>
                        <a:t>3.17%</a:t>
                      </a:r>
                      <a:endParaRPr lang="en-US" sz="1200" b="1" i="0" dirty="0">
                        <a:latin typeface="+mn-lt"/>
                        <a:cs typeface="Arial" panose="020B0604020202020204" pitchFamily="34" charset="0"/>
                      </a:endParaRPr>
                    </a:p>
                  </a:txBody>
                  <a:tcPr marL="8068" marR="0" marT="40341" marB="40341" anchor="ctr"/>
                </a:tc>
                <a:tc>
                  <a:txBody>
                    <a:bodyPr/>
                    <a:lstStyle/>
                    <a:p>
                      <a:pPr algn="ctr"/>
                      <a:r>
                        <a:rPr lang="en-US" sz="1200" b="1" dirty="0">
                          <a:latin typeface="+mn-lt"/>
                        </a:rPr>
                        <a:t>-1.50%</a:t>
                      </a:r>
                      <a:endParaRPr lang="en-US" sz="1200" b="1" i="0" dirty="0">
                        <a:latin typeface="+mn-lt"/>
                        <a:cs typeface="Arial" panose="020B0604020202020204" pitchFamily="34" charset="0"/>
                      </a:endParaRPr>
                    </a:p>
                  </a:txBody>
                  <a:tcPr marL="8068" marR="0" marT="40341" marB="40341" anchor="ctr"/>
                </a:tc>
                <a:tc>
                  <a:txBody>
                    <a:bodyPr/>
                    <a:lstStyle/>
                    <a:p>
                      <a:pPr algn="ctr"/>
                      <a:r>
                        <a:rPr lang="en-US" sz="1200" b="1" dirty="0">
                          <a:latin typeface="+mn-lt"/>
                        </a:rPr>
                        <a:t>-0.25%</a:t>
                      </a:r>
                      <a:endParaRPr lang="en-US" sz="1200" b="1" i="0" dirty="0">
                        <a:latin typeface="+mn-lt"/>
                        <a:cs typeface="Arial" panose="020B0604020202020204" pitchFamily="34" charset="0"/>
                      </a:endParaRPr>
                    </a:p>
                  </a:txBody>
                  <a:tcPr marL="8068" marR="0" marT="40341" marB="40341" anchor="ctr"/>
                </a:tc>
                <a:extLst>
                  <a:ext uri="{0D108BD9-81ED-4DB2-BD59-A6C34878D82A}">
                    <a16:rowId xmlns:a16="http://schemas.microsoft.com/office/drawing/2014/main" val="10001"/>
                  </a:ext>
                </a:extLst>
              </a:tr>
              <a:tr h="285069">
                <a:tc>
                  <a:txBody>
                    <a:bodyPr/>
                    <a:lstStyle/>
                    <a:p>
                      <a:pPr algn="l"/>
                      <a:r>
                        <a:rPr lang="en-US" sz="1200" b="1" dirty="0">
                          <a:latin typeface="+mn-lt"/>
                        </a:rPr>
                        <a:t>Total Portfolio (Net) </a:t>
                      </a:r>
                      <a:endParaRPr lang="en-US" sz="1200" b="1" i="0" dirty="0">
                        <a:latin typeface="+mn-lt"/>
                        <a:cs typeface="Arial" panose="020B0604020202020204" pitchFamily="34" charset="0"/>
                      </a:endParaRPr>
                    </a:p>
                  </a:txBody>
                  <a:tcPr marL="8068" marR="0" marT="0" marB="0" anchor="ctr"/>
                </a:tc>
                <a:tc>
                  <a:txBody>
                    <a:bodyPr/>
                    <a:lstStyle/>
                    <a:p>
                      <a:pPr algn="ctr"/>
                      <a:r>
                        <a:rPr lang="en-US" sz="1200" b="1" dirty="0">
                          <a:latin typeface="+mn-lt"/>
                        </a:rPr>
                        <a:t>0.48% </a:t>
                      </a:r>
                      <a:endParaRPr lang="en-US" sz="1200" b="1" i="0" dirty="0">
                        <a:latin typeface="+mn-lt"/>
                        <a:cs typeface="Arial" panose="020B0604020202020204" pitchFamily="34" charset="0"/>
                      </a:endParaRPr>
                    </a:p>
                  </a:txBody>
                  <a:tcPr marL="8068" marR="0" marT="40341" marB="40341" anchor="ctr"/>
                </a:tc>
                <a:tc>
                  <a:txBody>
                    <a:bodyPr/>
                    <a:lstStyle/>
                    <a:p>
                      <a:pPr algn="ctr"/>
                      <a:r>
                        <a:rPr lang="en-US" sz="1200" b="1" dirty="0">
                          <a:latin typeface="+mn-lt"/>
                        </a:rPr>
                        <a:t>2.99%</a:t>
                      </a:r>
                      <a:endParaRPr lang="en-US" sz="1200" b="1" i="0" dirty="0">
                        <a:latin typeface="+mn-lt"/>
                        <a:cs typeface="Arial" panose="020B0604020202020204" pitchFamily="34" charset="0"/>
                      </a:endParaRPr>
                    </a:p>
                  </a:txBody>
                  <a:tcPr marL="8068" marR="0" marT="40341" marB="40341" anchor="ctr"/>
                </a:tc>
                <a:tc>
                  <a:txBody>
                    <a:bodyPr/>
                    <a:lstStyle/>
                    <a:p>
                      <a:pPr algn="ctr"/>
                      <a:r>
                        <a:rPr lang="en-US" sz="1200" b="1" i="0" dirty="0">
                          <a:latin typeface="+mn-lt"/>
                          <a:cs typeface="Arial" panose="020B0604020202020204" pitchFamily="34" charset="0"/>
                        </a:rPr>
                        <a:t>-1.73%</a:t>
                      </a:r>
                    </a:p>
                  </a:txBody>
                  <a:tcPr marL="8068" marR="0" marT="40341" marB="40341" anchor="ctr"/>
                </a:tc>
                <a:tc>
                  <a:txBody>
                    <a:bodyPr/>
                    <a:lstStyle/>
                    <a:p>
                      <a:pPr algn="ctr"/>
                      <a:r>
                        <a:rPr lang="en-US" sz="1200" b="1" dirty="0">
                          <a:latin typeface="+mn-lt"/>
                        </a:rPr>
                        <a:t>-0.48%</a:t>
                      </a:r>
                      <a:endParaRPr lang="en-US" sz="1200" b="1" i="0" dirty="0">
                        <a:latin typeface="+mn-lt"/>
                        <a:cs typeface="Arial" panose="020B0604020202020204" pitchFamily="34" charset="0"/>
                      </a:endParaRPr>
                    </a:p>
                  </a:txBody>
                  <a:tcPr marL="8068" marR="0" marT="40341" marB="40341" anchor="ctr"/>
                </a:tc>
                <a:extLst>
                  <a:ext uri="{0D108BD9-81ED-4DB2-BD59-A6C34878D82A}">
                    <a16:rowId xmlns:a16="http://schemas.microsoft.com/office/drawing/2014/main" val="10002"/>
                  </a:ext>
                </a:extLst>
              </a:tr>
              <a:tr h="271653">
                <a:tc>
                  <a:txBody>
                    <a:bodyPr/>
                    <a:lstStyle/>
                    <a:p>
                      <a:pPr algn="l"/>
                      <a:r>
                        <a:rPr lang="en-US" sz="1200" b="0" dirty="0">
                          <a:latin typeface="+mn-lt"/>
                        </a:rPr>
                        <a:t>Bloomberg 1-3 Yr. Govt </a:t>
                      </a:r>
                      <a:endParaRPr lang="en-US" sz="1200" b="0" i="0" dirty="0">
                        <a:latin typeface="+mn-lt"/>
                        <a:cs typeface="Arial" panose="020B0604020202020204" pitchFamily="34" charset="0"/>
                      </a:endParaRPr>
                    </a:p>
                  </a:txBody>
                  <a:tcPr marL="182880" marR="0" marT="0" marB="0" anchor="ctr"/>
                </a:tc>
                <a:tc>
                  <a:txBody>
                    <a:bodyPr/>
                    <a:lstStyle/>
                    <a:p>
                      <a:pPr algn="ctr"/>
                      <a:r>
                        <a:rPr lang="en-US" sz="1200" b="0" dirty="0">
                          <a:latin typeface="+mn-lt"/>
                        </a:rPr>
                        <a:t>0.58%</a:t>
                      </a:r>
                      <a:endParaRPr lang="en-US" sz="1200" b="0" i="0" dirty="0">
                        <a:latin typeface="+mn-lt"/>
                        <a:cs typeface="Arial" panose="020B0604020202020204" pitchFamily="34" charset="0"/>
                      </a:endParaRPr>
                    </a:p>
                  </a:txBody>
                  <a:tcPr marL="8068" marR="0" marT="40341" marB="40341" anchor="ctr"/>
                </a:tc>
                <a:tc>
                  <a:txBody>
                    <a:bodyPr/>
                    <a:lstStyle/>
                    <a:p>
                      <a:pPr algn="ctr"/>
                      <a:r>
                        <a:rPr lang="en-US" sz="1200" b="0" i="0" dirty="0">
                          <a:latin typeface="+mn-lt"/>
                          <a:cs typeface="Arial" panose="020B0604020202020204" pitchFamily="34" charset="0"/>
                        </a:rPr>
                        <a:t>3.37%</a:t>
                      </a:r>
                    </a:p>
                  </a:txBody>
                  <a:tcPr marL="8068" marR="0" marT="40341" marB="40341" anchor="ctr"/>
                </a:tc>
                <a:tc>
                  <a:txBody>
                    <a:bodyPr/>
                    <a:lstStyle/>
                    <a:p>
                      <a:pPr algn="ctr"/>
                      <a:r>
                        <a:rPr lang="en-US" sz="1200" b="0" dirty="0">
                          <a:latin typeface="+mn-lt"/>
                        </a:rPr>
                        <a:t>-1.41%</a:t>
                      </a:r>
                      <a:endParaRPr lang="en-US" sz="1200" b="0" i="0" dirty="0">
                        <a:latin typeface="+mn-lt"/>
                        <a:cs typeface="Arial" panose="020B0604020202020204" pitchFamily="34" charset="0"/>
                      </a:endParaRPr>
                    </a:p>
                  </a:txBody>
                  <a:tcPr marL="8068" marR="0" marT="40341" marB="40341" anchor="ctr"/>
                </a:tc>
                <a:tc>
                  <a:txBody>
                    <a:bodyPr/>
                    <a:lstStyle/>
                    <a:p>
                      <a:pPr algn="ctr"/>
                      <a:r>
                        <a:rPr lang="en-US" sz="1200" b="0" dirty="0">
                          <a:latin typeface="+mn-lt"/>
                        </a:rPr>
                        <a:t>0.36%</a:t>
                      </a:r>
                      <a:endParaRPr lang="en-US" sz="1200" b="0" i="0" dirty="0">
                        <a:latin typeface="+mn-lt"/>
                        <a:cs typeface="Arial" panose="020B0604020202020204" pitchFamily="34" charset="0"/>
                      </a:endParaRPr>
                    </a:p>
                  </a:txBody>
                  <a:tcPr marL="8068" marR="0" marT="40341" marB="40341" anchor="ctr"/>
                </a:tc>
                <a:extLst>
                  <a:ext uri="{0D108BD9-81ED-4DB2-BD59-A6C34878D82A}">
                    <a16:rowId xmlns:a16="http://schemas.microsoft.com/office/drawing/2014/main" val="10003"/>
                  </a:ext>
                </a:extLst>
              </a:tr>
            </a:tbl>
          </a:graphicData>
        </a:graphic>
      </p:graphicFrame>
      <p:pic>
        <p:nvPicPr>
          <p:cNvPr id="14" name="Graphic 13">
            <a:extLst>
              <a:ext uri="{FF2B5EF4-FFF2-40B4-BE49-F238E27FC236}">
                <a16:creationId xmlns:a16="http://schemas.microsoft.com/office/drawing/2014/main" id="{80EA6C52-D831-E642-4DCE-7F354E49417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5187" y="302555"/>
            <a:ext cx="1266825" cy="219075"/>
          </a:xfrm>
          <a:prstGeom prst="rect">
            <a:avLst/>
          </a:prstGeom>
        </p:spPr>
      </p:pic>
      <p:sp>
        <p:nvSpPr>
          <p:cNvPr id="2" name="Slide Number Placeholder 1">
            <a:extLst>
              <a:ext uri="{FF2B5EF4-FFF2-40B4-BE49-F238E27FC236}">
                <a16:creationId xmlns:a16="http://schemas.microsoft.com/office/drawing/2014/main" id="{93115802-D88C-199C-6078-8D2884890429}"/>
              </a:ext>
            </a:extLst>
          </p:cNvPr>
          <p:cNvSpPr>
            <a:spLocks noGrp="1"/>
          </p:cNvSpPr>
          <p:nvPr>
            <p:ph type="sldNum" sz="quarter" idx="12"/>
          </p:nvPr>
        </p:nvSpPr>
        <p:spPr/>
        <p:txBody>
          <a:bodyPr/>
          <a:lstStyle/>
          <a:p>
            <a:fld id="{F30A7A1B-CB85-4EFE-886E-49BE227B8847}" type="slidenum">
              <a:rPr lang="en-US" smtClean="0">
                <a:solidFill>
                  <a:schemeClr val="bg1"/>
                </a:solidFill>
              </a:rPr>
              <a:t>10</a:t>
            </a:fld>
            <a:endParaRPr lang="en-US" dirty="0">
              <a:solidFill>
                <a:schemeClr val="bg1"/>
              </a:solidFill>
            </a:endParaRPr>
          </a:p>
        </p:txBody>
      </p:sp>
    </p:spTree>
    <p:extLst>
      <p:ext uri="{BB962C8B-B14F-4D97-AF65-F5344CB8AC3E}">
        <p14:creationId xmlns:p14="http://schemas.microsoft.com/office/powerpoint/2010/main" val="1039428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black arrow&#10;&#10;Description automatically generated">
            <a:extLst>
              <a:ext uri="{FF2B5EF4-FFF2-40B4-BE49-F238E27FC236}">
                <a16:creationId xmlns:a16="http://schemas.microsoft.com/office/drawing/2014/main" id="{3E419DB4-0E5D-52ED-52D3-F12D5886FB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88" y="-27501"/>
            <a:ext cx="10093988" cy="7799901"/>
          </a:xfrm>
          <a:prstGeom prst="rect">
            <a:avLst/>
          </a:prstGeom>
        </p:spPr>
      </p:pic>
      <p:sp>
        <p:nvSpPr>
          <p:cNvPr id="4" name="TextBox 3">
            <a:extLst>
              <a:ext uri="{FF2B5EF4-FFF2-40B4-BE49-F238E27FC236}">
                <a16:creationId xmlns:a16="http://schemas.microsoft.com/office/drawing/2014/main" id="{B48D72DF-B13D-CD4E-70B5-FB92450B958F}"/>
              </a:ext>
            </a:extLst>
          </p:cNvPr>
          <p:cNvSpPr txBox="1"/>
          <p:nvPr/>
        </p:nvSpPr>
        <p:spPr>
          <a:xfrm>
            <a:off x="761999" y="703220"/>
            <a:ext cx="8536113" cy="861774"/>
          </a:xfrm>
          <a:prstGeom prst="rect">
            <a:avLst/>
          </a:prstGeom>
          <a:noFill/>
        </p:spPr>
        <p:txBody>
          <a:bodyPr wrap="square" rtlCol="0">
            <a:spAutoFit/>
          </a:bodyPr>
          <a:lstStyle/>
          <a:p>
            <a:r>
              <a:rPr lang="en-US" sz="3000" b="1" cap="all" dirty="0">
                <a:solidFill>
                  <a:schemeClr val="accent2">
                    <a:lumMod val="90000"/>
                    <a:lumOff val="10000"/>
                  </a:schemeClr>
                </a:solidFill>
              </a:rPr>
              <a:t>Kentucky League of Cities Investment Pool</a:t>
            </a:r>
          </a:p>
          <a:p>
            <a:r>
              <a:rPr lang="en-US" sz="2000" cap="all" dirty="0"/>
              <a:t>Government Bond Fund • Summary snapshot as of June 30, 2024</a:t>
            </a:r>
          </a:p>
        </p:txBody>
      </p:sp>
      <p:sp>
        <p:nvSpPr>
          <p:cNvPr id="8" name="TextBox 7">
            <a:extLst>
              <a:ext uri="{FF2B5EF4-FFF2-40B4-BE49-F238E27FC236}">
                <a16:creationId xmlns:a16="http://schemas.microsoft.com/office/drawing/2014/main" id="{E2590548-4D30-BA4B-7530-517046A6C1D2}"/>
              </a:ext>
            </a:extLst>
          </p:cNvPr>
          <p:cNvSpPr txBox="1"/>
          <p:nvPr/>
        </p:nvSpPr>
        <p:spPr>
          <a:xfrm>
            <a:off x="884237" y="1784069"/>
            <a:ext cx="5029200" cy="369332"/>
          </a:xfrm>
          <a:prstGeom prst="rect">
            <a:avLst/>
          </a:prstGeom>
          <a:noFill/>
        </p:spPr>
        <p:txBody>
          <a:bodyPr wrap="square">
            <a:spAutoFit/>
          </a:bodyPr>
          <a:lstStyle/>
          <a:p>
            <a:pPr defTabSz="832081" eaLnBrk="0" hangingPunct="0"/>
            <a:r>
              <a:rPr lang="en-US" b="1" dirty="0">
                <a:solidFill>
                  <a:schemeClr val="accent2">
                    <a:lumMod val="75000"/>
                    <a:lumOff val="25000"/>
                  </a:schemeClr>
                </a:solidFill>
                <a:latin typeface="Gotham Black"/>
                <a:cs typeface="Arial" panose="020B0604020202020204" pitchFamily="34" charset="0"/>
              </a:rPr>
              <a:t>PORTFOLIO CHARACTERISTICS</a:t>
            </a:r>
          </a:p>
        </p:txBody>
      </p:sp>
      <p:pic>
        <p:nvPicPr>
          <p:cNvPr id="9" name="Picture 8">
            <a:extLst>
              <a:ext uri="{FF2B5EF4-FFF2-40B4-BE49-F238E27FC236}">
                <a16:creationId xmlns:a16="http://schemas.microsoft.com/office/drawing/2014/main" id="{D3CA92D2-392B-841F-4789-A7A69F1F55FF}"/>
              </a:ext>
            </a:extLst>
          </p:cNvPr>
          <p:cNvPicPr>
            <a:picLocks noChangeAspect="1"/>
          </p:cNvPicPr>
          <p:nvPr/>
        </p:nvPicPr>
        <p:blipFill>
          <a:blip r:embed="rId3"/>
          <a:stretch>
            <a:fillRect/>
          </a:stretch>
        </p:blipFill>
        <p:spPr>
          <a:xfrm>
            <a:off x="2799351" y="7227274"/>
            <a:ext cx="3286584" cy="371527"/>
          </a:xfrm>
          <a:prstGeom prst="rect">
            <a:avLst/>
          </a:prstGeom>
        </p:spPr>
      </p:pic>
      <p:pic>
        <p:nvPicPr>
          <p:cNvPr id="10" name="Graphic 9">
            <a:extLst>
              <a:ext uri="{FF2B5EF4-FFF2-40B4-BE49-F238E27FC236}">
                <a16:creationId xmlns:a16="http://schemas.microsoft.com/office/drawing/2014/main" id="{4C311D43-2DAC-8FE2-9D4B-89B12949CF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4237" y="484145"/>
            <a:ext cx="1266825" cy="219075"/>
          </a:xfrm>
          <a:prstGeom prst="rect">
            <a:avLst/>
          </a:prstGeom>
        </p:spPr>
      </p:pic>
      <p:pic>
        <p:nvPicPr>
          <p:cNvPr id="5" name="Picture 4">
            <a:extLst>
              <a:ext uri="{FF2B5EF4-FFF2-40B4-BE49-F238E27FC236}">
                <a16:creationId xmlns:a16="http://schemas.microsoft.com/office/drawing/2014/main" id="{B8CE9773-CC52-3F76-CBBA-FD9C79D5056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532980" y="2441347"/>
            <a:ext cx="5298982" cy="37639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Slide Number Placeholder 2">
            <a:extLst>
              <a:ext uri="{FF2B5EF4-FFF2-40B4-BE49-F238E27FC236}">
                <a16:creationId xmlns:a16="http://schemas.microsoft.com/office/drawing/2014/main" id="{E66D011F-D242-9B06-53F4-3A4B374EE3DC}"/>
              </a:ext>
            </a:extLst>
          </p:cNvPr>
          <p:cNvSpPr>
            <a:spLocks noGrp="1"/>
          </p:cNvSpPr>
          <p:nvPr>
            <p:ph type="sldNum" sz="quarter" idx="12"/>
          </p:nvPr>
        </p:nvSpPr>
        <p:spPr>
          <a:xfrm>
            <a:off x="7704821" y="7276191"/>
            <a:ext cx="2192558" cy="413808"/>
          </a:xfrm>
        </p:spPr>
        <p:txBody>
          <a:bodyPr/>
          <a:lstStyle/>
          <a:p>
            <a:fld id="{F30A7A1B-CB85-4EFE-886E-49BE227B8847}" type="slidenum">
              <a:rPr lang="en-US" smtClean="0">
                <a:solidFill>
                  <a:schemeClr val="tx1"/>
                </a:solidFill>
              </a:rPr>
              <a:t>11</a:t>
            </a:fld>
            <a:endParaRPr lang="en-US" dirty="0">
              <a:solidFill>
                <a:schemeClr val="tx1"/>
              </a:solidFill>
            </a:endParaRPr>
          </a:p>
        </p:txBody>
      </p:sp>
    </p:spTree>
    <p:extLst>
      <p:ext uri="{BB962C8B-B14F-4D97-AF65-F5344CB8AC3E}">
        <p14:creationId xmlns:p14="http://schemas.microsoft.com/office/powerpoint/2010/main" val="2238261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black rectangle&#10;&#10;Description automatically generated">
            <a:extLst>
              <a:ext uri="{FF2B5EF4-FFF2-40B4-BE49-F238E27FC236}">
                <a16:creationId xmlns:a16="http://schemas.microsoft.com/office/drawing/2014/main" id="{27842A31-CCEE-563E-62C0-07E62510EDB5}"/>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0" y="0"/>
            <a:ext cx="10058399" cy="7772400"/>
          </a:xfrm>
          <a:prstGeom prst="rect">
            <a:avLst/>
          </a:prstGeom>
        </p:spPr>
      </p:pic>
      <p:sp>
        <p:nvSpPr>
          <p:cNvPr id="4" name="TextBox 3">
            <a:extLst>
              <a:ext uri="{FF2B5EF4-FFF2-40B4-BE49-F238E27FC236}">
                <a16:creationId xmlns:a16="http://schemas.microsoft.com/office/drawing/2014/main" id="{B48D72DF-B13D-CD4E-70B5-FB92450B958F}"/>
              </a:ext>
            </a:extLst>
          </p:cNvPr>
          <p:cNvSpPr txBox="1"/>
          <p:nvPr/>
        </p:nvSpPr>
        <p:spPr>
          <a:xfrm>
            <a:off x="762000" y="532619"/>
            <a:ext cx="8361452" cy="861774"/>
          </a:xfrm>
          <a:prstGeom prst="rect">
            <a:avLst/>
          </a:prstGeom>
          <a:noFill/>
        </p:spPr>
        <p:txBody>
          <a:bodyPr wrap="square" rtlCol="0">
            <a:spAutoFit/>
          </a:bodyPr>
          <a:lstStyle/>
          <a:p>
            <a:r>
              <a:rPr lang="en-US" sz="3000" b="1" cap="all" dirty="0">
                <a:solidFill>
                  <a:schemeClr val="accent2">
                    <a:lumMod val="90000"/>
                    <a:lumOff val="10000"/>
                  </a:schemeClr>
                </a:solidFill>
              </a:rPr>
              <a:t>Kentucky League of Cities Investment Pool</a:t>
            </a:r>
          </a:p>
          <a:p>
            <a:r>
              <a:rPr lang="en-US" sz="2000" cap="all" dirty="0"/>
              <a:t>corporate Bond Fund • Summary snapshot as of June 30, 2024</a:t>
            </a:r>
          </a:p>
        </p:txBody>
      </p:sp>
      <p:sp>
        <p:nvSpPr>
          <p:cNvPr id="5" name="TextBox 4">
            <a:extLst>
              <a:ext uri="{FF2B5EF4-FFF2-40B4-BE49-F238E27FC236}">
                <a16:creationId xmlns:a16="http://schemas.microsoft.com/office/drawing/2014/main" id="{CB495E20-6D83-9F63-2D0B-C6BF5DD79955}"/>
              </a:ext>
            </a:extLst>
          </p:cNvPr>
          <p:cNvSpPr txBox="1"/>
          <p:nvPr/>
        </p:nvSpPr>
        <p:spPr>
          <a:xfrm>
            <a:off x="583586" y="6989939"/>
            <a:ext cx="6960215" cy="830997"/>
          </a:xfrm>
          <a:prstGeom prst="rect">
            <a:avLst/>
          </a:prstGeom>
          <a:noFill/>
        </p:spPr>
        <p:txBody>
          <a:bodyPr wrap="square">
            <a:spAutoFit/>
          </a:bodyPr>
          <a:lstStyle/>
          <a:p>
            <a:r>
              <a:rPr lang="en-US" sz="800" dirty="0">
                <a:solidFill>
                  <a:schemeClr val="tx2">
                    <a:lumMod val="50000"/>
                  </a:schemeClr>
                </a:solidFill>
                <a:latin typeface="Arial" panose="020B0604020202020204" pitchFamily="34" charset="0"/>
                <a:ea typeface="PMingLiU-ExtB" panose="02020500000000000000" pitchFamily="18" charset="-120"/>
                <a:cs typeface="Arial" panose="020B0604020202020204" pitchFamily="34" charset="0"/>
              </a:rPr>
              <a:t>**Inception date is 07/01/2019 </a:t>
            </a:r>
          </a:p>
          <a:p>
            <a:r>
              <a:rPr lang="en-US" sz="800" dirty="0">
                <a:solidFill>
                  <a:schemeClr val="tx2">
                    <a:lumMod val="50000"/>
                  </a:schemeClr>
                </a:solidFill>
                <a:latin typeface="Arial" panose="020B0604020202020204" pitchFamily="34" charset="0"/>
                <a:ea typeface="PMingLiU-ExtB" panose="02020500000000000000" pitchFamily="18" charset="-120"/>
                <a:cs typeface="Arial" panose="020B0604020202020204" pitchFamily="34" charset="0"/>
              </a:rPr>
              <a:t>Total Portfolio (Gross) shows performance gross of advisory fees and separately managed account (SMA) fees.  Total Portfolio (Net) shows performance net of advisory fees, transaction costs, and all manager fees.  Performance reflects reinvestment of dividends, interest and capital gain distributions and rebalancing.  Indices are unmanaged, are not available for direct investment, and are not subject to management fees, transaction costs or other types of expenses that an account may incur.  Past performance is not guarantee of future results. </a:t>
            </a:r>
          </a:p>
          <a:p>
            <a:endParaRPr lang="en-US" sz="800" dirty="0">
              <a:solidFill>
                <a:schemeClr val="tx2">
                  <a:lumMod val="50000"/>
                </a:schemeClr>
              </a:solidFill>
              <a:ea typeface="PMingLiU-ExtB" panose="02020500000000000000" pitchFamily="18" charset="-120"/>
              <a:cs typeface="Arial" panose="020B0604020202020204" pitchFamily="34" charset="0"/>
            </a:endParaRPr>
          </a:p>
        </p:txBody>
      </p:sp>
      <p:pic>
        <p:nvPicPr>
          <p:cNvPr id="14" name="Graphic 13">
            <a:extLst>
              <a:ext uri="{FF2B5EF4-FFF2-40B4-BE49-F238E27FC236}">
                <a16:creationId xmlns:a16="http://schemas.microsoft.com/office/drawing/2014/main" id="{80EA6C52-D831-E642-4DCE-7F354E49417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5187" y="302555"/>
            <a:ext cx="1266825" cy="219075"/>
          </a:xfrm>
          <a:prstGeom prst="rect">
            <a:avLst/>
          </a:prstGeom>
        </p:spPr>
      </p:pic>
      <p:sp>
        <p:nvSpPr>
          <p:cNvPr id="2" name="TextBox 1">
            <a:extLst>
              <a:ext uri="{FF2B5EF4-FFF2-40B4-BE49-F238E27FC236}">
                <a16:creationId xmlns:a16="http://schemas.microsoft.com/office/drawing/2014/main" id="{5FC26A3C-5132-021D-C439-93DA5F4045B3}"/>
              </a:ext>
            </a:extLst>
          </p:cNvPr>
          <p:cNvSpPr txBox="1"/>
          <p:nvPr/>
        </p:nvSpPr>
        <p:spPr>
          <a:xfrm>
            <a:off x="5132216" y="1491466"/>
            <a:ext cx="1231427" cy="264047"/>
          </a:xfrm>
          <a:prstGeom prst="rect">
            <a:avLst/>
          </a:prstGeom>
          <a:noFill/>
        </p:spPr>
        <p:txBody>
          <a:bodyPr wrap="none" rtlCol="0">
            <a:spAutoFit/>
          </a:bodyPr>
          <a:lstStyle/>
          <a:p>
            <a:pPr defTabSz="773835" eaLnBrk="0" hangingPunct="0">
              <a:spcAft>
                <a:spcPts val="600"/>
              </a:spcAft>
            </a:pPr>
            <a:r>
              <a:rPr lang="en-US" sz="1116" b="1" kern="1200" dirty="0">
                <a:solidFill>
                  <a:schemeClr val="accent2">
                    <a:lumMod val="75000"/>
                    <a:lumOff val="25000"/>
                  </a:schemeClr>
                </a:solidFill>
                <a:latin typeface="Gotham Black"/>
                <a:cs typeface="Arial" panose="020B0604020202020204" pitchFamily="34" charset="0"/>
              </a:rPr>
              <a:t>FUND ASSETS</a:t>
            </a:r>
            <a:endParaRPr lang="en-US" sz="1200" b="1" dirty="0">
              <a:solidFill>
                <a:schemeClr val="accent2">
                  <a:lumMod val="75000"/>
                  <a:lumOff val="25000"/>
                </a:schemeClr>
              </a:solidFill>
              <a:latin typeface="Gotham Black"/>
              <a:cs typeface="Arial" panose="020B0604020202020204" pitchFamily="34" charset="0"/>
            </a:endParaRPr>
          </a:p>
        </p:txBody>
      </p:sp>
      <p:sp>
        <p:nvSpPr>
          <p:cNvPr id="15" name="TextBox 14">
            <a:extLst>
              <a:ext uri="{FF2B5EF4-FFF2-40B4-BE49-F238E27FC236}">
                <a16:creationId xmlns:a16="http://schemas.microsoft.com/office/drawing/2014/main" id="{9F6F0444-4340-9C13-CDB1-C06D77726EE2}"/>
              </a:ext>
            </a:extLst>
          </p:cNvPr>
          <p:cNvSpPr txBox="1"/>
          <p:nvPr/>
        </p:nvSpPr>
        <p:spPr>
          <a:xfrm>
            <a:off x="762000" y="1556504"/>
            <a:ext cx="1588897" cy="264047"/>
          </a:xfrm>
          <a:prstGeom prst="rect">
            <a:avLst/>
          </a:prstGeom>
          <a:noFill/>
        </p:spPr>
        <p:txBody>
          <a:bodyPr wrap="none" rtlCol="0">
            <a:spAutoFit/>
          </a:bodyPr>
          <a:lstStyle/>
          <a:p>
            <a:pPr defTabSz="773835" eaLnBrk="0" hangingPunct="0">
              <a:spcAft>
                <a:spcPts val="600"/>
              </a:spcAft>
            </a:pPr>
            <a:r>
              <a:rPr lang="en-US" sz="1116" b="1" kern="1200" dirty="0">
                <a:solidFill>
                  <a:schemeClr val="accent2">
                    <a:lumMod val="75000"/>
                    <a:lumOff val="25000"/>
                  </a:schemeClr>
                </a:solidFill>
                <a:latin typeface="Gotham Black"/>
                <a:cs typeface="Arial" panose="020B0604020202020204" pitchFamily="34" charset="0"/>
              </a:rPr>
              <a:t>FUND OBJECTIVES</a:t>
            </a:r>
            <a:endParaRPr lang="en-US" sz="1200" b="1" dirty="0">
              <a:solidFill>
                <a:schemeClr val="accent2">
                  <a:lumMod val="75000"/>
                  <a:lumOff val="25000"/>
                </a:schemeClr>
              </a:solidFill>
              <a:latin typeface="Gotham Black"/>
              <a:cs typeface="Arial" panose="020B0604020202020204" pitchFamily="34" charset="0"/>
            </a:endParaRPr>
          </a:p>
        </p:txBody>
      </p:sp>
      <p:sp>
        <p:nvSpPr>
          <p:cNvPr id="16" name="TextBox 15">
            <a:extLst>
              <a:ext uri="{FF2B5EF4-FFF2-40B4-BE49-F238E27FC236}">
                <a16:creationId xmlns:a16="http://schemas.microsoft.com/office/drawing/2014/main" id="{6A445E22-91CB-BBA0-599D-EB2645250943}"/>
              </a:ext>
            </a:extLst>
          </p:cNvPr>
          <p:cNvSpPr txBox="1"/>
          <p:nvPr/>
        </p:nvSpPr>
        <p:spPr>
          <a:xfrm>
            <a:off x="762000" y="1820179"/>
            <a:ext cx="4150659" cy="1200329"/>
          </a:xfrm>
          <a:prstGeom prst="rect">
            <a:avLst/>
          </a:prstGeom>
          <a:noFill/>
        </p:spPr>
        <p:txBody>
          <a:bodyPr wrap="square" rtlCol="0">
            <a:spAutoFit/>
          </a:bodyPr>
          <a:lstStyle/>
          <a:p>
            <a:r>
              <a:rPr lang="en-US" sz="1200" dirty="0"/>
              <a:t>The Corporate Bond Fund invests in individual corporate bonds that: </a:t>
            </a:r>
            <a:r>
              <a:rPr lang="en-US" sz="1200" b="1" dirty="0"/>
              <a:t>1.</a:t>
            </a:r>
            <a:r>
              <a:rPr lang="en-US" sz="1200" dirty="0"/>
              <a:t> Are issued, assumed, or guaranteed by a solvent institution created and existing under the laws of the United States; </a:t>
            </a:r>
            <a:r>
              <a:rPr lang="en-US" sz="1200" b="1" dirty="0"/>
              <a:t>2.</a:t>
            </a:r>
            <a:r>
              <a:rPr lang="en-US" sz="1200" dirty="0"/>
              <a:t> Have a standard maturity of no more than ten years; and </a:t>
            </a:r>
            <a:r>
              <a:rPr lang="en-US" sz="1200" b="1" dirty="0"/>
              <a:t>3.</a:t>
            </a:r>
            <a:r>
              <a:rPr lang="en-US" sz="1200" dirty="0"/>
              <a:t> Are rated A or better by at least two  Nationally Recognized Statistical Rating Organizations (NRSRO).</a:t>
            </a:r>
          </a:p>
        </p:txBody>
      </p:sp>
      <p:sp>
        <p:nvSpPr>
          <p:cNvPr id="17" name="TextBox 16">
            <a:extLst>
              <a:ext uri="{FF2B5EF4-FFF2-40B4-BE49-F238E27FC236}">
                <a16:creationId xmlns:a16="http://schemas.microsoft.com/office/drawing/2014/main" id="{EB432B0C-0E61-A840-8216-19E7AF64E88B}"/>
              </a:ext>
            </a:extLst>
          </p:cNvPr>
          <p:cNvSpPr txBox="1"/>
          <p:nvPr/>
        </p:nvSpPr>
        <p:spPr>
          <a:xfrm>
            <a:off x="762000" y="3033269"/>
            <a:ext cx="2260555" cy="264047"/>
          </a:xfrm>
          <a:prstGeom prst="rect">
            <a:avLst/>
          </a:prstGeom>
          <a:noFill/>
        </p:spPr>
        <p:txBody>
          <a:bodyPr wrap="none" rtlCol="0">
            <a:spAutoFit/>
          </a:bodyPr>
          <a:lstStyle/>
          <a:p>
            <a:pPr defTabSz="773835" eaLnBrk="0" hangingPunct="0">
              <a:spcAft>
                <a:spcPts val="600"/>
              </a:spcAft>
            </a:pPr>
            <a:r>
              <a:rPr lang="en-US" sz="1116" b="1" kern="1200" dirty="0">
                <a:solidFill>
                  <a:schemeClr val="accent2">
                    <a:lumMod val="75000"/>
                    <a:lumOff val="25000"/>
                  </a:schemeClr>
                </a:solidFill>
                <a:latin typeface="Gotham Black"/>
                <a:cs typeface="Arial" panose="020B0604020202020204" pitchFamily="34" charset="0"/>
              </a:rPr>
              <a:t>PORTFOLIO PERFORMANCE</a:t>
            </a:r>
            <a:endParaRPr lang="en-US" sz="1200" b="1" dirty="0">
              <a:solidFill>
                <a:schemeClr val="accent2">
                  <a:lumMod val="75000"/>
                  <a:lumOff val="25000"/>
                </a:schemeClr>
              </a:solidFill>
              <a:latin typeface="Gotham Black"/>
              <a:cs typeface="Arial" panose="020B0604020202020204" pitchFamily="34" charset="0"/>
            </a:endParaRPr>
          </a:p>
        </p:txBody>
      </p:sp>
      <p:sp>
        <p:nvSpPr>
          <p:cNvPr id="18" name="TextBox 17">
            <a:extLst>
              <a:ext uri="{FF2B5EF4-FFF2-40B4-BE49-F238E27FC236}">
                <a16:creationId xmlns:a16="http://schemas.microsoft.com/office/drawing/2014/main" id="{C281DF58-7099-A425-1289-3417BA1694BA}"/>
              </a:ext>
            </a:extLst>
          </p:cNvPr>
          <p:cNvSpPr txBox="1"/>
          <p:nvPr/>
        </p:nvSpPr>
        <p:spPr>
          <a:xfrm>
            <a:off x="722134" y="5430488"/>
            <a:ext cx="1492716" cy="264688"/>
          </a:xfrm>
          <a:prstGeom prst="rect">
            <a:avLst/>
          </a:prstGeom>
          <a:noFill/>
        </p:spPr>
        <p:txBody>
          <a:bodyPr wrap="none" rtlCol="0">
            <a:spAutoFit/>
          </a:bodyPr>
          <a:lstStyle/>
          <a:p>
            <a:pPr defTabSz="832081" eaLnBrk="0" hangingPunct="0"/>
            <a:r>
              <a:rPr lang="en-US" sz="1120" b="1" dirty="0">
                <a:solidFill>
                  <a:schemeClr val="accent2">
                    <a:lumMod val="75000"/>
                    <a:lumOff val="25000"/>
                  </a:schemeClr>
                </a:solidFill>
                <a:latin typeface="Gotham Black"/>
                <a:cs typeface="Arial" panose="020B0604020202020204" pitchFamily="34" charset="0"/>
              </a:rPr>
              <a:t>SUMMARY TABLE</a:t>
            </a:r>
            <a:endParaRPr lang="en-US" sz="1120" b="1" dirty="0">
              <a:solidFill>
                <a:schemeClr val="accent2">
                  <a:lumMod val="75000"/>
                  <a:lumOff val="25000"/>
                </a:schemeClr>
              </a:solidFill>
              <a:latin typeface="Gotham Black"/>
            </a:endParaRPr>
          </a:p>
        </p:txBody>
      </p:sp>
      <p:graphicFrame>
        <p:nvGraphicFramePr>
          <p:cNvPr id="19" name="aatabl">
            <a:extLst>
              <a:ext uri="{FF2B5EF4-FFF2-40B4-BE49-F238E27FC236}">
                <a16:creationId xmlns:a16="http://schemas.microsoft.com/office/drawing/2014/main" id="{531B226A-09DC-9182-A07A-D1578E30DEA9}"/>
              </a:ext>
            </a:extLst>
          </p:cNvPr>
          <p:cNvGraphicFramePr>
            <a:graphicFrameLocks/>
          </p:cNvGraphicFramePr>
          <p:nvPr>
            <p:custDataLst>
              <p:tags r:id="rId1"/>
            </p:custDataLst>
            <p:extLst>
              <p:ext uri="{D42A27DB-BD31-4B8C-83A1-F6EECF244321}">
                <p14:modId xmlns:p14="http://schemas.microsoft.com/office/powerpoint/2010/main" val="359324890"/>
              </p:ext>
            </p:extLst>
          </p:nvPr>
        </p:nvGraphicFramePr>
        <p:xfrm>
          <a:off x="5224029" y="1826095"/>
          <a:ext cx="3522181" cy="1159149"/>
        </p:xfrm>
        <a:graphic>
          <a:graphicData uri="http://schemas.openxmlformats.org/drawingml/2006/table">
            <a:tbl>
              <a:tblPr firstRow="1" bandRow="1">
                <a:tableStyleId>{74C1A8A3-306A-4EB7-A6B1-4F7E0EB9C5D6}</a:tableStyleId>
              </a:tblPr>
              <a:tblGrid>
                <a:gridCol w="1497069">
                  <a:extLst>
                    <a:ext uri="{9D8B030D-6E8A-4147-A177-3AD203B41FA5}">
                      <a16:colId xmlns:a16="http://schemas.microsoft.com/office/drawing/2014/main" val="3953029608"/>
                    </a:ext>
                  </a:extLst>
                </a:gridCol>
                <a:gridCol w="1017722">
                  <a:extLst>
                    <a:ext uri="{9D8B030D-6E8A-4147-A177-3AD203B41FA5}">
                      <a16:colId xmlns:a16="http://schemas.microsoft.com/office/drawing/2014/main" val="977207878"/>
                    </a:ext>
                  </a:extLst>
                </a:gridCol>
                <a:gridCol w="1007390">
                  <a:extLst>
                    <a:ext uri="{9D8B030D-6E8A-4147-A177-3AD203B41FA5}">
                      <a16:colId xmlns:a16="http://schemas.microsoft.com/office/drawing/2014/main" val="3374177364"/>
                    </a:ext>
                  </a:extLst>
                </a:gridCol>
              </a:tblGrid>
              <a:tr h="339171">
                <a:tc>
                  <a:txBody>
                    <a:bodyPr/>
                    <a:lstStyle/>
                    <a:p>
                      <a:r>
                        <a:rPr lang="en-US" sz="1200" b="1" dirty="0">
                          <a:latin typeface="+mn-lt"/>
                        </a:rPr>
                        <a:t>Description</a:t>
                      </a:r>
                      <a:endParaRPr lang="en-US" sz="1200" b="1" dirty="0">
                        <a:latin typeface="+mn-lt"/>
                        <a:cs typeface="Arial" panose="020B0604020202020204" pitchFamily="34" charset="0"/>
                      </a:endParaRPr>
                    </a:p>
                  </a:txBody>
                  <a:tcPr marL="35500" marR="0" marT="0" marB="0" anchor="ctr"/>
                </a:tc>
                <a:tc>
                  <a:txBody>
                    <a:bodyPr/>
                    <a:lstStyle/>
                    <a:p>
                      <a:pPr algn="ctr"/>
                      <a:r>
                        <a:rPr lang="en-US" sz="1200" b="1" dirty="0">
                          <a:latin typeface="+mn-lt"/>
                        </a:rPr>
                        <a:t>Market </a:t>
                      </a:r>
                    </a:p>
                    <a:p>
                      <a:pPr algn="ctr"/>
                      <a:r>
                        <a:rPr lang="en-US" sz="1200" b="1" dirty="0">
                          <a:latin typeface="+mn-lt"/>
                        </a:rPr>
                        <a:t>Value ($)</a:t>
                      </a:r>
                      <a:endParaRPr lang="en-US" sz="1200" b="1" dirty="0">
                        <a:latin typeface="+mn-lt"/>
                        <a:cs typeface="Arial" panose="020B0604020202020204" pitchFamily="34" charset="0"/>
                      </a:endParaRPr>
                    </a:p>
                  </a:txBody>
                  <a:tcPr marL="17750" marR="44375" marT="0" marB="0" anchor="ctr"/>
                </a:tc>
                <a:tc>
                  <a:txBody>
                    <a:bodyPr/>
                    <a:lstStyle/>
                    <a:p>
                      <a:pPr algn="r"/>
                      <a:r>
                        <a:rPr lang="en-US" sz="1200" b="1" dirty="0">
                          <a:latin typeface="+mn-lt"/>
                        </a:rPr>
                        <a:t>Portfolio Allocation</a:t>
                      </a:r>
                      <a:endParaRPr lang="en-US" sz="1200" b="1" dirty="0">
                        <a:latin typeface="+mn-lt"/>
                        <a:cs typeface="Arial" panose="020B0604020202020204" pitchFamily="34" charset="0"/>
                      </a:endParaRPr>
                    </a:p>
                  </a:txBody>
                  <a:tcPr marL="0" marR="100584" marT="0" marB="0" anchor="ctr"/>
                </a:tc>
                <a:extLst>
                  <a:ext uri="{0D108BD9-81ED-4DB2-BD59-A6C34878D82A}">
                    <a16:rowId xmlns:a16="http://schemas.microsoft.com/office/drawing/2014/main" val="10000"/>
                  </a:ext>
                </a:extLst>
              </a:tr>
              <a:tr h="203503">
                <a:tc>
                  <a:txBody>
                    <a:bodyPr/>
                    <a:lstStyle/>
                    <a:p>
                      <a:r>
                        <a:rPr lang="en-US" sz="1200" b="1" dirty="0">
                          <a:latin typeface="+mn-lt"/>
                        </a:rPr>
                        <a:t>Total Fixed Income </a:t>
                      </a:r>
                      <a:endParaRPr lang="en-US" sz="1200" b="1" dirty="0">
                        <a:latin typeface="+mn-lt"/>
                        <a:cs typeface="Arial" panose="020B0604020202020204" pitchFamily="34" charset="0"/>
                      </a:endParaRPr>
                    </a:p>
                  </a:txBody>
                  <a:tcPr marL="17750" marR="0" marT="0" marB="0" anchor="ctr"/>
                </a:tc>
                <a:tc>
                  <a:txBody>
                    <a:bodyPr/>
                    <a:lstStyle/>
                    <a:p>
                      <a:pPr marL="0" marR="0" lvl="0" indent="0" algn="r" defTabSz="342807" rtl="0" eaLnBrk="1" fontAlgn="auto" latinLnBrk="0" hangingPunct="1">
                        <a:lnSpc>
                          <a:spcPct val="100000"/>
                        </a:lnSpc>
                        <a:spcBef>
                          <a:spcPts val="0"/>
                        </a:spcBef>
                        <a:spcAft>
                          <a:spcPts val="0"/>
                        </a:spcAft>
                        <a:buClrTx/>
                        <a:buSzTx/>
                        <a:buFontTx/>
                        <a:buNone/>
                        <a:tabLst/>
                        <a:defRPr/>
                      </a:pPr>
                      <a:r>
                        <a:rPr lang="en-US" sz="1200" b="0" dirty="0">
                          <a:latin typeface="+mn-lt"/>
                        </a:rPr>
                        <a:t>7,268,801</a:t>
                      </a:r>
                      <a:endParaRPr lang="en-US" sz="1200" b="0" dirty="0">
                        <a:latin typeface="+mn-lt"/>
                        <a:cs typeface="Arial" panose="020B0604020202020204" pitchFamily="34" charset="0"/>
                      </a:endParaRPr>
                    </a:p>
                  </a:txBody>
                  <a:tcPr marL="17750" marR="97626" marT="0" marB="0" anchor="ctr"/>
                </a:tc>
                <a:tc>
                  <a:txBody>
                    <a:bodyPr/>
                    <a:lstStyle/>
                    <a:p>
                      <a:pPr marL="0" marR="0" lvl="0" indent="0" algn="r" defTabSz="342807" rtl="0" eaLnBrk="1" fontAlgn="auto" latinLnBrk="0" hangingPunct="1">
                        <a:lnSpc>
                          <a:spcPct val="100000"/>
                        </a:lnSpc>
                        <a:spcBef>
                          <a:spcPts val="0"/>
                        </a:spcBef>
                        <a:spcAft>
                          <a:spcPts val="0"/>
                        </a:spcAft>
                        <a:buClrTx/>
                        <a:buSzTx/>
                        <a:buFontTx/>
                        <a:buNone/>
                        <a:tabLst/>
                        <a:defRPr/>
                      </a:pPr>
                      <a:r>
                        <a:rPr lang="en-US" sz="1200" b="0" dirty="0">
                          <a:latin typeface="+mn-lt"/>
                        </a:rPr>
                        <a:t>97.9%</a:t>
                      </a:r>
                      <a:endParaRPr lang="en-US" sz="1200" b="0" dirty="0">
                        <a:latin typeface="+mn-lt"/>
                        <a:cs typeface="Arial" panose="020B0604020202020204" pitchFamily="34" charset="0"/>
                      </a:endParaRPr>
                    </a:p>
                  </a:txBody>
                  <a:tcPr marL="44375" marR="100584" marT="0" marB="0" anchor="ctr"/>
                </a:tc>
                <a:extLst>
                  <a:ext uri="{0D108BD9-81ED-4DB2-BD59-A6C34878D82A}">
                    <a16:rowId xmlns:a16="http://schemas.microsoft.com/office/drawing/2014/main" val="10001"/>
                  </a:ext>
                </a:extLst>
              </a:tr>
              <a:tr h="203503">
                <a:tc>
                  <a:txBody>
                    <a:bodyPr/>
                    <a:lstStyle/>
                    <a:p>
                      <a:r>
                        <a:rPr lang="en-US" sz="1200" b="1" dirty="0">
                          <a:latin typeface="+mn-lt"/>
                        </a:rPr>
                        <a:t>Total Short Term </a:t>
                      </a:r>
                      <a:endParaRPr lang="en-US" sz="1200" b="1" dirty="0">
                        <a:latin typeface="+mn-lt"/>
                        <a:cs typeface="Arial" panose="020B0604020202020204" pitchFamily="34" charset="0"/>
                      </a:endParaRPr>
                    </a:p>
                  </a:txBody>
                  <a:tcPr marL="17750" marR="0" marT="0" marB="0" anchor="ctr"/>
                </a:tc>
                <a:tc>
                  <a:txBody>
                    <a:bodyPr/>
                    <a:lstStyle/>
                    <a:p>
                      <a:pPr marL="0" marR="0" lvl="0" indent="0" algn="r" defTabSz="342807" rtl="0" eaLnBrk="1" fontAlgn="auto" latinLnBrk="0" hangingPunct="1">
                        <a:lnSpc>
                          <a:spcPct val="100000"/>
                        </a:lnSpc>
                        <a:spcBef>
                          <a:spcPts val="0"/>
                        </a:spcBef>
                        <a:spcAft>
                          <a:spcPts val="0"/>
                        </a:spcAft>
                        <a:buClrTx/>
                        <a:buSzTx/>
                        <a:buFontTx/>
                        <a:buNone/>
                        <a:tabLst/>
                        <a:defRPr/>
                      </a:pPr>
                      <a:r>
                        <a:rPr lang="en-US" sz="1200" b="0" dirty="0">
                          <a:latin typeface="+mn-lt"/>
                        </a:rPr>
                        <a:t>159,077</a:t>
                      </a:r>
                      <a:endParaRPr lang="en-US" sz="1200" b="0" dirty="0">
                        <a:latin typeface="+mn-lt"/>
                        <a:cs typeface="Arial" panose="020B0604020202020204" pitchFamily="34" charset="0"/>
                      </a:endParaRPr>
                    </a:p>
                  </a:txBody>
                  <a:tcPr marL="17750" marR="97626" marT="0" marB="0" anchor="ctr"/>
                </a:tc>
                <a:tc>
                  <a:txBody>
                    <a:bodyPr/>
                    <a:lstStyle/>
                    <a:p>
                      <a:pPr marL="0" marR="0" lvl="0" indent="0" algn="r" defTabSz="342807" rtl="0" eaLnBrk="1" fontAlgn="auto" latinLnBrk="0" hangingPunct="1">
                        <a:lnSpc>
                          <a:spcPct val="100000"/>
                        </a:lnSpc>
                        <a:spcBef>
                          <a:spcPts val="0"/>
                        </a:spcBef>
                        <a:spcAft>
                          <a:spcPts val="0"/>
                        </a:spcAft>
                        <a:buClrTx/>
                        <a:buSzTx/>
                        <a:buFontTx/>
                        <a:buNone/>
                        <a:tabLst/>
                        <a:defRPr/>
                      </a:pPr>
                      <a:r>
                        <a:rPr lang="en-US" sz="1200" b="0" dirty="0">
                          <a:latin typeface="+mn-lt"/>
                        </a:rPr>
                        <a:t>2.1%</a:t>
                      </a:r>
                      <a:endParaRPr lang="en-US" sz="1200" b="0" dirty="0">
                        <a:latin typeface="+mn-lt"/>
                        <a:cs typeface="Arial" panose="020B0604020202020204" pitchFamily="34" charset="0"/>
                      </a:endParaRPr>
                    </a:p>
                  </a:txBody>
                  <a:tcPr marL="44375" marR="100584" marT="0" marB="0" anchor="ctr"/>
                </a:tc>
                <a:extLst>
                  <a:ext uri="{0D108BD9-81ED-4DB2-BD59-A6C34878D82A}">
                    <a16:rowId xmlns:a16="http://schemas.microsoft.com/office/drawing/2014/main" val="10002"/>
                  </a:ext>
                </a:extLst>
              </a:tr>
              <a:tr h="0">
                <a:tc>
                  <a:txBody>
                    <a:bodyPr/>
                    <a:lstStyle/>
                    <a:p>
                      <a:endParaRPr lang="en-US" sz="1200" b="1" dirty="0">
                        <a:latin typeface="+mn-lt"/>
                        <a:cs typeface="Arial" panose="020B0604020202020204" pitchFamily="34" charset="0"/>
                      </a:endParaRPr>
                    </a:p>
                  </a:txBody>
                  <a:tcPr marL="17750" marR="0" marT="0" marB="0" anchor="ctr"/>
                </a:tc>
                <a:tc>
                  <a:txBody>
                    <a:bodyPr/>
                    <a:lstStyle/>
                    <a:p>
                      <a:pPr marL="0" marR="0" lvl="0" indent="0" algn="r" defTabSz="342807" rtl="0" eaLnBrk="1" fontAlgn="auto" latinLnBrk="0" hangingPunct="1">
                        <a:lnSpc>
                          <a:spcPct val="100000"/>
                        </a:lnSpc>
                        <a:spcBef>
                          <a:spcPts val="0"/>
                        </a:spcBef>
                        <a:spcAft>
                          <a:spcPts val="0"/>
                        </a:spcAft>
                        <a:buClrTx/>
                        <a:buSzTx/>
                        <a:buFontTx/>
                        <a:buNone/>
                        <a:tabLst/>
                        <a:defRPr/>
                      </a:pPr>
                      <a:endParaRPr lang="en-US" sz="1200" b="0" dirty="0">
                        <a:latin typeface="+mn-lt"/>
                        <a:cs typeface="Arial" panose="020B0604020202020204" pitchFamily="34" charset="0"/>
                      </a:endParaRPr>
                    </a:p>
                  </a:txBody>
                  <a:tcPr marL="17750" marR="97626" marT="0" marB="0" anchor="ctr"/>
                </a:tc>
                <a:tc>
                  <a:txBody>
                    <a:bodyPr/>
                    <a:lstStyle/>
                    <a:p>
                      <a:pPr marL="0" marR="0" lvl="0" indent="0" algn="r" defTabSz="342807" rtl="0" eaLnBrk="1" fontAlgn="auto" latinLnBrk="0" hangingPunct="1">
                        <a:lnSpc>
                          <a:spcPct val="100000"/>
                        </a:lnSpc>
                        <a:spcBef>
                          <a:spcPts val="0"/>
                        </a:spcBef>
                        <a:spcAft>
                          <a:spcPts val="0"/>
                        </a:spcAft>
                        <a:buClrTx/>
                        <a:buSzTx/>
                        <a:buFontTx/>
                        <a:buNone/>
                        <a:tabLst/>
                        <a:defRPr/>
                      </a:pPr>
                      <a:endParaRPr lang="en-US" sz="1200" b="0" dirty="0">
                        <a:latin typeface="+mn-lt"/>
                        <a:cs typeface="Arial" panose="020B0604020202020204" pitchFamily="34" charset="0"/>
                      </a:endParaRPr>
                    </a:p>
                  </a:txBody>
                  <a:tcPr marL="44375" marR="603504" marT="0" marB="0" anchor="ctr"/>
                </a:tc>
                <a:extLst>
                  <a:ext uri="{0D108BD9-81ED-4DB2-BD59-A6C34878D82A}">
                    <a16:rowId xmlns:a16="http://schemas.microsoft.com/office/drawing/2014/main" val="10003"/>
                  </a:ext>
                </a:extLst>
              </a:tr>
              <a:tr h="203503">
                <a:tc>
                  <a:txBody>
                    <a:bodyPr/>
                    <a:lstStyle/>
                    <a:p>
                      <a:r>
                        <a:rPr lang="en-US" sz="1200" b="1" dirty="0">
                          <a:latin typeface="+mn-lt"/>
                        </a:rPr>
                        <a:t>Total Portfolio</a:t>
                      </a:r>
                      <a:endParaRPr lang="en-US" sz="1200" b="1" dirty="0">
                        <a:latin typeface="+mn-lt"/>
                        <a:cs typeface="Arial" panose="020B0604020202020204" pitchFamily="34" charset="0"/>
                      </a:endParaRPr>
                    </a:p>
                  </a:txBody>
                  <a:tcPr marL="17750" marR="0" marT="0" marB="0" anchor="ctr"/>
                </a:tc>
                <a:tc>
                  <a:txBody>
                    <a:bodyPr/>
                    <a:lstStyle/>
                    <a:p>
                      <a:pPr marL="0" marR="0" lvl="0" indent="0" algn="r" defTabSz="342807" rtl="0" eaLnBrk="1" fontAlgn="auto" latinLnBrk="0" hangingPunct="1">
                        <a:lnSpc>
                          <a:spcPct val="100000"/>
                        </a:lnSpc>
                        <a:spcBef>
                          <a:spcPts val="0"/>
                        </a:spcBef>
                        <a:spcAft>
                          <a:spcPts val="0"/>
                        </a:spcAft>
                        <a:buClrTx/>
                        <a:buSzTx/>
                        <a:buFontTx/>
                        <a:buNone/>
                        <a:tabLst/>
                        <a:defRPr/>
                      </a:pPr>
                      <a:r>
                        <a:rPr lang="en-US" sz="1200" b="0" dirty="0">
                          <a:latin typeface="+mn-lt"/>
                        </a:rPr>
                        <a:t>7,427,879</a:t>
                      </a:r>
                      <a:endParaRPr lang="en-US" sz="1200" b="0" dirty="0">
                        <a:latin typeface="+mn-lt"/>
                        <a:cs typeface="Arial" panose="020B0604020202020204" pitchFamily="34" charset="0"/>
                      </a:endParaRPr>
                    </a:p>
                  </a:txBody>
                  <a:tcPr marL="17750" marR="97626" marT="0" marB="0" anchor="ctr"/>
                </a:tc>
                <a:tc>
                  <a:txBody>
                    <a:bodyPr/>
                    <a:lstStyle/>
                    <a:p>
                      <a:pPr marL="0" marR="0" lvl="0" indent="0" algn="r" defTabSz="342807"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mn-lt"/>
                        </a:rPr>
                        <a:t>100.0%    </a:t>
                      </a:r>
                      <a:endParaRPr lang="en-US" sz="1200" b="0" kern="1200" dirty="0">
                        <a:solidFill>
                          <a:schemeClr val="dk1"/>
                        </a:solidFill>
                        <a:latin typeface="+mn-lt"/>
                        <a:ea typeface="+mn-ea"/>
                        <a:cs typeface="Arial" panose="020B0604020202020204" pitchFamily="34" charset="0"/>
                      </a:endParaRPr>
                    </a:p>
                  </a:txBody>
                  <a:tcPr marL="44375" marR="100584" marT="0" marB="0" anchor="ctr"/>
                </a:tc>
                <a:extLst>
                  <a:ext uri="{0D108BD9-81ED-4DB2-BD59-A6C34878D82A}">
                    <a16:rowId xmlns:a16="http://schemas.microsoft.com/office/drawing/2014/main" val="10004"/>
                  </a:ext>
                </a:extLst>
              </a:tr>
            </a:tbl>
          </a:graphicData>
        </a:graphic>
      </p:graphicFrame>
      <p:graphicFrame>
        <p:nvGraphicFramePr>
          <p:cNvPr id="20" name="TPP Chart">
            <a:extLst>
              <a:ext uri="{FF2B5EF4-FFF2-40B4-BE49-F238E27FC236}">
                <a16:creationId xmlns:a16="http://schemas.microsoft.com/office/drawing/2014/main" id="{78B58D85-08E0-DCEB-984F-3FC190D47D12}"/>
              </a:ext>
            </a:extLst>
          </p:cNvPr>
          <p:cNvGraphicFramePr/>
          <p:nvPr>
            <p:custDataLst>
              <p:tags r:id="rId2"/>
            </p:custDataLst>
            <p:extLst>
              <p:ext uri="{D42A27DB-BD31-4B8C-83A1-F6EECF244321}">
                <p14:modId xmlns:p14="http://schemas.microsoft.com/office/powerpoint/2010/main" val="2075294583"/>
              </p:ext>
            </p:extLst>
          </p:nvPr>
        </p:nvGraphicFramePr>
        <p:xfrm>
          <a:off x="761999" y="3251913"/>
          <a:ext cx="6670159" cy="207412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1" name="TotalPP">
            <a:extLst>
              <a:ext uri="{FF2B5EF4-FFF2-40B4-BE49-F238E27FC236}">
                <a16:creationId xmlns:a16="http://schemas.microsoft.com/office/drawing/2014/main" id="{A0E6611C-CBFC-007C-F220-30578B630BF6}"/>
              </a:ext>
            </a:extLst>
          </p:cNvPr>
          <p:cNvGraphicFramePr>
            <a:graphicFrameLocks noGrp="1"/>
          </p:cNvGraphicFramePr>
          <p:nvPr>
            <p:custDataLst>
              <p:tags r:id="rId3"/>
            </p:custDataLst>
            <p:extLst>
              <p:ext uri="{D42A27DB-BD31-4B8C-83A1-F6EECF244321}">
                <p14:modId xmlns:p14="http://schemas.microsoft.com/office/powerpoint/2010/main" val="1415481278"/>
              </p:ext>
            </p:extLst>
          </p:nvPr>
        </p:nvGraphicFramePr>
        <p:xfrm>
          <a:off x="783876" y="5799629"/>
          <a:ext cx="6541958" cy="1054248"/>
        </p:xfrm>
        <a:graphic>
          <a:graphicData uri="http://schemas.openxmlformats.org/drawingml/2006/table">
            <a:tbl>
              <a:tblPr firstRow="1" bandRow="1">
                <a:tableStyleId>{74C1A8A3-306A-4EB7-A6B1-4F7E0EB9C5D6}</a:tableStyleId>
              </a:tblPr>
              <a:tblGrid>
                <a:gridCol w="2376466">
                  <a:extLst>
                    <a:ext uri="{9D8B030D-6E8A-4147-A177-3AD203B41FA5}">
                      <a16:colId xmlns:a16="http://schemas.microsoft.com/office/drawing/2014/main" val="20000"/>
                    </a:ext>
                  </a:extLst>
                </a:gridCol>
                <a:gridCol w="1041373">
                  <a:extLst>
                    <a:ext uri="{9D8B030D-6E8A-4147-A177-3AD203B41FA5}">
                      <a16:colId xmlns:a16="http://schemas.microsoft.com/office/drawing/2014/main" val="20001"/>
                    </a:ext>
                  </a:extLst>
                </a:gridCol>
                <a:gridCol w="1041373">
                  <a:extLst>
                    <a:ext uri="{9D8B030D-6E8A-4147-A177-3AD203B41FA5}">
                      <a16:colId xmlns:a16="http://schemas.microsoft.com/office/drawing/2014/main" val="20003"/>
                    </a:ext>
                  </a:extLst>
                </a:gridCol>
                <a:gridCol w="1041373">
                  <a:extLst>
                    <a:ext uri="{9D8B030D-6E8A-4147-A177-3AD203B41FA5}">
                      <a16:colId xmlns:a16="http://schemas.microsoft.com/office/drawing/2014/main" val="20004"/>
                    </a:ext>
                  </a:extLst>
                </a:gridCol>
                <a:gridCol w="1041373">
                  <a:extLst>
                    <a:ext uri="{9D8B030D-6E8A-4147-A177-3AD203B41FA5}">
                      <a16:colId xmlns:a16="http://schemas.microsoft.com/office/drawing/2014/main" val="2292663154"/>
                    </a:ext>
                  </a:extLst>
                </a:gridCol>
              </a:tblGrid>
              <a:tr h="258665">
                <a:tc>
                  <a:txBody>
                    <a:bodyPr/>
                    <a:lstStyle/>
                    <a:p>
                      <a:pPr algn="l"/>
                      <a:r>
                        <a:rPr lang="en-US" sz="1200" b="1" dirty="0">
                          <a:latin typeface="+mn-lt"/>
                        </a:rPr>
                        <a:t>Description</a:t>
                      </a:r>
                      <a:endParaRPr lang="en-US" sz="1200" b="1" i="0" dirty="0">
                        <a:latin typeface="+mn-lt"/>
                        <a:cs typeface="Arial" panose="020B0604020202020204" pitchFamily="34" charset="0"/>
                      </a:endParaRPr>
                    </a:p>
                  </a:txBody>
                  <a:tcPr marL="8068" marR="0" marT="40341" marB="40341" anchor="b"/>
                </a:tc>
                <a:tc>
                  <a:txBody>
                    <a:bodyPr/>
                    <a:lstStyle/>
                    <a:p>
                      <a:pPr algn="ctr"/>
                      <a:r>
                        <a:rPr lang="en-US" sz="1200" b="1" dirty="0">
                          <a:latin typeface="+mn-lt"/>
                        </a:rPr>
                        <a:t>3 Month </a:t>
                      </a:r>
                      <a:endParaRPr lang="en-US" sz="1200" b="1" i="0" dirty="0">
                        <a:latin typeface="+mn-lt"/>
                        <a:cs typeface="Arial" panose="020B0604020202020204" pitchFamily="34" charset="0"/>
                      </a:endParaRPr>
                    </a:p>
                  </a:txBody>
                  <a:tcPr marL="8068" marR="0" marT="40341" marB="40341" anchor="b"/>
                </a:tc>
                <a:tc>
                  <a:txBody>
                    <a:bodyPr/>
                    <a:lstStyle/>
                    <a:p>
                      <a:pPr algn="ctr"/>
                      <a:r>
                        <a:rPr lang="en-US" sz="1200" b="1" dirty="0">
                          <a:latin typeface="+mn-lt"/>
                        </a:rPr>
                        <a:t>1 Year </a:t>
                      </a:r>
                      <a:endParaRPr lang="en-US" sz="1200" b="1" i="0" dirty="0">
                        <a:latin typeface="+mn-lt"/>
                        <a:cs typeface="Arial" panose="020B0604020202020204" pitchFamily="34" charset="0"/>
                      </a:endParaRPr>
                    </a:p>
                  </a:txBody>
                  <a:tcPr marL="8068" marR="0" marT="40341" marB="40341" anchor="b"/>
                </a:tc>
                <a:tc>
                  <a:txBody>
                    <a:bodyPr/>
                    <a:lstStyle/>
                    <a:p>
                      <a:pPr algn="ctr"/>
                      <a:r>
                        <a:rPr lang="en-US" sz="1200" b="1" dirty="0">
                          <a:latin typeface="+mn-lt"/>
                        </a:rPr>
                        <a:t>3 Year </a:t>
                      </a:r>
                      <a:endParaRPr lang="en-US" sz="1200" b="1" i="0" dirty="0">
                        <a:latin typeface="+mn-lt"/>
                        <a:cs typeface="Arial" panose="020B0604020202020204" pitchFamily="34" charset="0"/>
                      </a:endParaRPr>
                    </a:p>
                  </a:txBody>
                  <a:tcPr marL="8068" marR="0" marT="40341" marB="40341" anchor="b"/>
                </a:tc>
                <a:tc>
                  <a:txBody>
                    <a:bodyPr/>
                    <a:lstStyle/>
                    <a:p>
                      <a:pPr algn="ctr"/>
                      <a:r>
                        <a:rPr lang="en-US" sz="1200" b="1" dirty="0">
                          <a:latin typeface="+mn-lt"/>
                        </a:rPr>
                        <a:t>ITD** </a:t>
                      </a:r>
                      <a:endParaRPr lang="en-US" sz="1200" b="1" i="0" dirty="0">
                        <a:latin typeface="+mn-lt"/>
                        <a:cs typeface="Arial" panose="020B0604020202020204" pitchFamily="34" charset="0"/>
                      </a:endParaRPr>
                    </a:p>
                  </a:txBody>
                  <a:tcPr marL="8068" marR="0" marT="40341" marB="40341" anchor="b"/>
                </a:tc>
                <a:extLst>
                  <a:ext uri="{0D108BD9-81ED-4DB2-BD59-A6C34878D82A}">
                    <a16:rowId xmlns:a16="http://schemas.microsoft.com/office/drawing/2014/main" val="10000"/>
                  </a:ext>
                </a:extLst>
              </a:tr>
              <a:tr h="258665">
                <a:tc>
                  <a:txBody>
                    <a:bodyPr/>
                    <a:lstStyle/>
                    <a:p>
                      <a:pPr algn="l"/>
                      <a:r>
                        <a:rPr lang="en-US" sz="1200" b="1" dirty="0">
                          <a:latin typeface="+mn-lt"/>
                        </a:rPr>
                        <a:t>Total Portfolio (Gross) </a:t>
                      </a:r>
                      <a:endParaRPr lang="en-US" sz="1200" b="1" i="0" dirty="0">
                        <a:latin typeface="+mn-lt"/>
                        <a:cs typeface="Arial" panose="020B0604020202020204" pitchFamily="34" charset="0"/>
                      </a:endParaRPr>
                    </a:p>
                  </a:txBody>
                  <a:tcPr marL="8068" marR="0" marT="0" marB="0" anchor="ctr"/>
                </a:tc>
                <a:tc>
                  <a:txBody>
                    <a:bodyPr/>
                    <a:lstStyle/>
                    <a:p>
                      <a:pPr algn="ctr"/>
                      <a:r>
                        <a:rPr lang="en-US" sz="1200" b="1" dirty="0">
                          <a:latin typeface="+mn-lt"/>
                        </a:rPr>
                        <a:t>0.28%</a:t>
                      </a:r>
                      <a:endParaRPr lang="en-US" sz="1200" b="1" i="0" dirty="0">
                        <a:latin typeface="+mn-lt"/>
                        <a:cs typeface="Arial" panose="020B0604020202020204" pitchFamily="34" charset="0"/>
                      </a:endParaRPr>
                    </a:p>
                  </a:txBody>
                  <a:tcPr marL="8068" marR="0" marT="40341" marB="40341" anchor="ctr"/>
                </a:tc>
                <a:tc>
                  <a:txBody>
                    <a:bodyPr/>
                    <a:lstStyle/>
                    <a:p>
                      <a:pPr algn="ctr"/>
                      <a:r>
                        <a:rPr lang="en-US" sz="1200" b="1" dirty="0">
                          <a:latin typeface="+mn-lt"/>
                        </a:rPr>
                        <a:t>4.27%</a:t>
                      </a:r>
                      <a:endParaRPr lang="en-US" sz="1200" b="1" i="0" dirty="0">
                        <a:latin typeface="+mn-lt"/>
                        <a:cs typeface="Arial" panose="020B0604020202020204" pitchFamily="34" charset="0"/>
                      </a:endParaRPr>
                    </a:p>
                  </a:txBody>
                  <a:tcPr marL="8068" marR="0" marT="40341" marB="40341" anchor="ctr"/>
                </a:tc>
                <a:tc>
                  <a:txBody>
                    <a:bodyPr/>
                    <a:lstStyle/>
                    <a:p>
                      <a:pPr algn="ctr"/>
                      <a:r>
                        <a:rPr lang="en-US" sz="1200" b="1" dirty="0">
                          <a:latin typeface="+mn-lt"/>
                        </a:rPr>
                        <a:t>-0.69%</a:t>
                      </a:r>
                      <a:endParaRPr lang="en-US" sz="1200" b="1" i="0" dirty="0">
                        <a:latin typeface="+mn-lt"/>
                        <a:cs typeface="Arial" panose="020B0604020202020204" pitchFamily="34" charset="0"/>
                      </a:endParaRPr>
                    </a:p>
                  </a:txBody>
                  <a:tcPr marL="8068" marR="0" marT="40341" marB="40341" anchor="ctr"/>
                </a:tc>
                <a:tc>
                  <a:txBody>
                    <a:bodyPr/>
                    <a:lstStyle/>
                    <a:p>
                      <a:pPr algn="ctr"/>
                      <a:r>
                        <a:rPr lang="en-US" sz="1200" b="1" dirty="0">
                          <a:latin typeface="+mn-lt"/>
                        </a:rPr>
                        <a:t>-0.29%</a:t>
                      </a:r>
                      <a:endParaRPr lang="en-US" sz="1200" b="1" i="0" dirty="0">
                        <a:latin typeface="+mn-lt"/>
                        <a:cs typeface="Arial" panose="020B0604020202020204" pitchFamily="34" charset="0"/>
                      </a:endParaRPr>
                    </a:p>
                  </a:txBody>
                  <a:tcPr marL="8068" marR="0" marT="40341" marB="40341" anchor="ctr"/>
                </a:tc>
                <a:extLst>
                  <a:ext uri="{0D108BD9-81ED-4DB2-BD59-A6C34878D82A}">
                    <a16:rowId xmlns:a16="http://schemas.microsoft.com/office/drawing/2014/main" val="10001"/>
                  </a:ext>
                </a:extLst>
              </a:tr>
              <a:tr h="258665">
                <a:tc>
                  <a:txBody>
                    <a:bodyPr/>
                    <a:lstStyle/>
                    <a:p>
                      <a:pPr algn="l"/>
                      <a:r>
                        <a:rPr lang="en-US" sz="1200" b="1" dirty="0">
                          <a:latin typeface="+mn-lt"/>
                        </a:rPr>
                        <a:t>Total Portfolio (Net) </a:t>
                      </a:r>
                      <a:endParaRPr lang="en-US" sz="1200" b="1" i="0" dirty="0">
                        <a:latin typeface="+mn-lt"/>
                        <a:cs typeface="Arial" panose="020B0604020202020204" pitchFamily="34" charset="0"/>
                      </a:endParaRPr>
                    </a:p>
                  </a:txBody>
                  <a:tcPr marL="8068" marR="0" marT="0" marB="0" anchor="ctr"/>
                </a:tc>
                <a:tc>
                  <a:txBody>
                    <a:bodyPr/>
                    <a:lstStyle/>
                    <a:p>
                      <a:pPr algn="ctr"/>
                      <a:r>
                        <a:rPr lang="en-US" sz="1200" b="1" i="0" dirty="0">
                          <a:latin typeface="+mn-lt"/>
                          <a:cs typeface="Arial" panose="020B0604020202020204" pitchFamily="34" charset="0"/>
                        </a:rPr>
                        <a:t>0.24%</a:t>
                      </a:r>
                    </a:p>
                  </a:txBody>
                  <a:tcPr marL="8068" marR="0" marT="40341" marB="40341" anchor="ctr"/>
                </a:tc>
                <a:tc>
                  <a:txBody>
                    <a:bodyPr/>
                    <a:lstStyle/>
                    <a:p>
                      <a:pPr algn="ctr"/>
                      <a:r>
                        <a:rPr lang="en-US" sz="1200" b="1" dirty="0">
                          <a:latin typeface="+mn-lt"/>
                        </a:rPr>
                        <a:t>4.09%</a:t>
                      </a:r>
                      <a:endParaRPr lang="en-US" sz="1200" b="1" i="0" dirty="0">
                        <a:latin typeface="+mn-lt"/>
                        <a:cs typeface="Arial" panose="020B0604020202020204" pitchFamily="34" charset="0"/>
                      </a:endParaRPr>
                    </a:p>
                  </a:txBody>
                  <a:tcPr marL="8068" marR="0" marT="40341" marB="40341" anchor="ctr"/>
                </a:tc>
                <a:tc>
                  <a:txBody>
                    <a:bodyPr/>
                    <a:lstStyle/>
                    <a:p>
                      <a:pPr algn="ctr"/>
                      <a:r>
                        <a:rPr lang="en-US" sz="1200" b="1" dirty="0">
                          <a:latin typeface="+mn-lt"/>
                        </a:rPr>
                        <a:t>-0.92%</a:t>
                      </a:r>
                      <a:endParaRPr lang="en-US" sz="1200" b="1" i="0" dirty="0">
                        <a:latin typeface="+mn-lt"/>
                        <a:cs typeface="Arial" panose="020B0604020202020204" pitchFamily="34" charset="0"/>
                      </a:endParaRPr>
                    </a:p>
                  </a:txBody>
                  <a:tcPr marL="8068" marR="0" marT="40341" marB="40341" anchor="ctr"/>
                </a:tc>
                <a:tc>
                  <a:txBody>
                    <a:bodyPr/>
                    <a:lstStyle/>
                    <a:p>
                      <a:pPr algn="ctr"/>
                      <a:r>
                        <a:rPr lang="en-US" sz="1200" b="1" dirty="0">
                          <a:latin typeface="+mn-lt"/>
                        </a:rPr>
                        <a:t>-0.51%</a:t>
                      </a:r>
                      <a:endParaRPr lang="en-US" sz="1200" b="1" i="0" dirty="0">
                        <a:latin typeface="+mn-lt"/>
                        <a:cs typeface="Arial" panose="020B0604020202020204" pitchFamily="34" charset="0"/>
                      </a:endParaRPr>
                    </a:p>
                  </a:txBody>
                  <a:tcPr marL="8068" marR="0" marT="40341" marB="40341" anchor="ctr"/>
                </a:tc>
                <a:extLst>
                  <a:ext uri="{0D108BD9-81ED-4DB2-BD59-A6C34878D82A}">
                    <a16:rowId xmlns:a16="http://schemas.microsoft.com/office/drawing/2014/main" val="10002"/>
                  </a:ext>
                </a:extLst>
              </a:tr>
              <a:tr h="258665">
                <a:tc>
                  <a:txBody>
                    <a:bodyPr/>
                    <a:lstStyle/>
                    <a:p>
                      <a:pPr algn="l"/>
                      <a:r>
                        <a:rPr lang="en-US" sz="1200" b="0" dirty="0">
                          <a:latin typeface="+mn-lt"/>
                        </a:rPr>
                        <a:t>Bloomberg Corporate 1-3 YR A+</a:t>
                      </a:r>
                      <a:endParaRPr lang="en-US" sz="1200" b="0" i="0" dirty="0">
                        <a:latin typeface="+mn-lt"/>
                        <a:cs typeface="Arial" panose="020B0604020202020204" pitchFamily="34" charset="0"/>
                      </a:endParaRPr>
                    </a:p>
                  </a:txBody>
                  <a:tcPr marL="182880" marR="0" marT="0" marB="0" anchor="ctr"/>
                </a:tc>
                <a:tc>
                  <a:txBody>
                    <a:bodyPr/>
                    <a:lstStyle/>
                    <a:p>
                      <a:pPr algn="ctr"/>
                      <a:r>
                        <a:rPr lang="en-US" sz="1200" dirty="0">
                          <a:latin typeface="+mn-lt"/>
                        </a:rPr>
                        <a:t>-0.15%</a:t>
                      </a:r>
                      <a:endParaRPr lang="en-US" sz="1200" i="0" dirty="0">
                        <a:latin typeface="+mn-lt"/>
                        <a:cs typeface="Arial" panose="020B0604020202020204" pitchFamily="34" charset="0"/>
                      </a:endParaRPr>
                    </a:p>
                  </a:txBody>
                  <a:tcPr marL="8068" marR="0" marT="40341" marB="40341" anchor="ctr"/>
                </a:tc>
                <a:tc>
                  <a:txBody>
                    <a:bodyPr/>
                    <a:lstStyle/>
                    <a:p>
                      <a:pPr algn="ctr"/>
                      <a:r>
                        <a:rPr lang="en-US" sz="1200" dirty="0">
                          <a:latin typeface="+mn-lt"/>
                        </a:rPr>
                        <a:t>3.97%</a:t>
                      </a:r>
                      <a:endParaRPr lang="en-US" sz="1200" i="0" dirty="0">
                        <a:latin typeface="+mn-lt"/>
                        <a:cs typeface="Arial" panose="020B0604020202020204" pitchFamily="34" charset="0"/>
                      </a:endParaRPr>
                    </a:p>
                  </a:txBody>
                  <a:tcPr marL="8068" marR="0" marT="40341" marB="40341" anchor="ctr"/>
                </a:tc>
                <a:tc>
                  <a:txBody>
                    <a:bodyPr/>
                    <a:lstStyle/>
                    <a:p>
                      <a:pPr algn="ctr"/>
                      <a:r>
                        <a:rPr lang="en-US" sz="1200" dirty="0">
                          <a:latin typeface="+mn-lt"/>
                        </a:rPr>
                        <a:t>-3.17%</a:t>
                      </a:r>
                      <a:endParaRPr lang="en-US" sz="1200" i="0" dirty="0">
                        <a:latin typeface="+mn-lt"/>
                        <a:cs typeface="Arial" panose="020B0604020202020204" pitchFamily="34" charset="0"/>
                      </a:endParaRPr>
                    </a:p>
                  </a:txBody>
                  <a:tcPr marL="8068" marR="0" marT="40341" marB="40341" anchor="ctr"/>
                </a:tc>
                <a:tc>
                  <a:txBody>
                    <a:bodyPr/>
                    <a:lstStyle/>
                    <a:p>
                      <a:pPr algn="ctr"/>
                      <a:r>
                        <a:rPr lang="en-US" sz="1200" dirty="0">
                          <a:latin typeface="+mn-lt"/>
                        </a:rPr>
                        <a:t>0.44%</a:t>
                      </a:r>
                      <a:endParaRPr lang="en-US" sz="1200" i="0" dirty="0">
                        <a:latin typeface="+mn-lt"/>
                        <a:cs typeface="Arial" panose="020B0604020202020204" pitchFamily="34" charset="0"/>
                      </a:endParaRPr>
                    </a:p>
                  </a:txBody>
                  <a:tcPr marL="8068" marR="0" marT="40341" marB="40341" anchor="ctr"/>
                </a:tc>
                <a:extLst>
                  <a:ext uri="{0D108BD9-81ED-4DB2-BD59-A6C34878D82A}">
                    <a16:rowId xmlns:a16="http://schemas.microsoft.com/office/drawing/2014/main" val="10004"/>
                  </a:ext>
                </a:extLst>
              </a:tr>
            </a:tbl>
          </a:graphicData>
        </a:graphic>
      </p:graphicFrame>
      <p:sp>
        <p:nvSpPr>
          <p:cNvPr id="6" name="Slide Number Placeholder 5">
            <a:extLst>
              <a:ext uri="{FF2B5EF4-FFF2-40B4-BE49-F238E27FC236}">
                <a16:creationId xmlns:a16="http://schemas.microsoft.com/office/drawing/2014/main" id="{301E9DDC-C18A-6949-8513-8AE766E97AC1}"/>
              </a:ext>
            </a:extLst>
          </p:cNvPr>
          <p:cNvSpPr>
            <a:spLocks noGrp="1"/>
          </p:cNvSpPr>
          <p:nvPr>
            <p:ph type="sldNum" sz="quarter" idx="12"/>
          </p:nvPr>
        </p:nvSpPr>
        <p:spPr/>
        <p:txBody>
          <a:bodyPr/>
          <a:lstStyle/>
          <a:p>
            <a:fld id="{F30A7A1B-CB85-4EFE-886E-49BE227B8847}" type="slidenum">
              <a:rPr lang="en-US" smtClean="0">
                <a:solidFill>
                  <a:schemeClr val="bg1"/>
                </a:solidFill>
              </a:rPr>
              <a:t>12</a:t>
            </a:fld>
            <a:endParaRPr lang="en-US" dirty="0">
              <a:solidFill>
                <a:schemeClr val="bg1"/>
              </a:solidFill>
            </a:endParaRPr>
          </a:p>
        </p:txBody>
      </p:sp>
    </p:spTree>
    <p:extLst>
      <p:ext uri="{BB962C8B-B14F-4D97-AF65-F5344CB8AC3E}">
        <p14:creationId xmlns:p14="http://schemas.microsoft.com/office/powerpoint/2010/main" val="1805989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black arrow&#10;&#10;Description automatically generated">
            <a:extLst>
              <a:ext uri="{FF2B5EF4-FFF2-40B4-BE49-F238E27FC236}">
                <a16:creationId xmlns:a16="http://schemas.microsoft.com/office/drawing/2014/main" id="{3E419DB4-0E5D-52ED-52D3-F12D5886FB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
            <a:ext cx="10058400" cy="7772401"/>
          </a:xfrm>
          <a:prstGeom prst="rect">
            <a:avLst/>
          </a:prstGeom>
        </p:spPr>
      </p:pic>
      <p:sp>
        <p:nvSpPr>
          <p:cNvPr id="4" name="TextBox 3">
            <a:extLst>
              <a:ext uri="{FF2B5EF4-FFF2-40B4-BE49-F238E27FC236}">
                <a16:creationId xmlns:a16="http://schemas.microsoft.com/office/drawing/2014/main" id="{B48D72DF-B13D-CD4E-70B5-FB92450B958F}"/>
              </a:ext>
            </a:extLst>
          </p:cNvPr>
          <p:cNvSpPr txBox="1"/>
          <p:nvPr/>
        </p:nvSpPr>
        <p:spPr>
          <a:xfrm>
            <a:off x="762000" y="703220"/>
            <a:ext cx="8279258" cy="861774"/>
          </a:xfrm>
          <a:prstGeom prst="rect">
            <a:avLst/>
          </a:prstGeom>
          <a:noFill/>
        </p:spPr>
        <p:txBody>
          <a:bodyPr wrap="square" rtlCol="0">
            <a:spAutoFit/>
          </a:bodyPr>
          <a:lstStyle/>
          <a:p>
            <a:r>
              <a:rPr lang="en-US" sz="3000" b="1" cap="all" dirty="0">
                <a:solidFill>
                  <a:schemeClr val="accent2">
                    <a:lumMod val="90000"/>
                    <a:lumOff val="10000"/>
                  </a:schemeClr>
                </a:solidFill>
              </a:rPr>
              <a:t>Kentucky League of Cities Investment Pool</a:t>
            </a:r>
          </a:p>
          <a:p>
            <a:r>
              <a:rPr lang="en-US" sz="2000" cap="all" dirty="0"/>
              <a:t>Corporate Bond Fund • Summary snapshot as of June 30, 2024</a:t>
            </a:r>
          </a:p>
        </p:txBody>
      </p:sp>
      <p:sp>
        <p:nvSpPr>
          <p:cNvPr id="8" name="TextBox 7">
            <a:extLst>
              <a:ext uri="{FF2B5EF4-FFF2-40B4-BE49-F238E27FC236}">
                <a16:creationId xmlns:a16="http://schemas.microsoft.com/office/drawing/2014/main" id="{E2590548-4D30-BA4B-7530-517046A6C1D2}"/>
              </a:ext>
            </a:extLst>
          </p:cNvPr>
          <p:cNvSpPr txBox="1"/>
          <p:nvPr/>
        </p:nvSpPr>
        <p:spPr>
          <a:xfrm>
            <a:off x="884237" y="1784069"/>
            <a:ext cx="5029200" cy="369332"/>
          </a:xfrm>
          <a:prstGeom prst="rect">
            <a:avLst/>
          </a:prstGeom>
          <a:noFill/>
        </p:spPr>
        <p:txBody>
          <a:bodyPr wrap="square">
            <a:spAutoFit/>
          </a:bodyPr>
          <a:lstStyle/>
          <a:p>
            <a:pPr defTabSz="832081" eaLnBrk="0" hangingPunct="0"/>
            <a:r>
              <a:rPr lang="en-US" b="1" dirty="0">
                <a:solidFill>
                  <a:schemeClr val="accent2">
                    <a:lumMod val="75000"/>
                    <a:lumOff val="25000"/>
                  </a:schemeClr>
                </a:solidFill>
                <a:latin typeface="Gotham Black"/>
                <a:cs typeface="Arial" panose="020B0604020202020204" pitchFamily="34" charset="0"/>
              </a:rPr>
              <a:t>PORTFOLIO CHARACTERISTICS</a:t>
            </a:r>
          </a:p>
        </p:txBody>
      </p:sp>
      <p:pic>
        <p:nvPicPr>
          <p:cNvPr id="9" name="Picture 8">
            <a:extLst>
              <a:ext uri="{FF2B5EF4-FFF2-40B4-BE49-F238E27FC236}">
                <a16:creationId xmlns:a16="http://schemas.microsoft.com/office/drawing/2014/main" id="{D3CA92D2-392B-841F-4789-A7A69F1F55FF}"/>
              </a:ext>
            </a:extLst>
          </p:cNvPr>
          <p:cNvPicPr>
            <a:picLocks noChangeAspect="1"/>
          </p:cNvPicPr>
          <p:nvPr/>
        </p:nvPicPr>
        <p:blipFill>
          <a:blip r:embed="rId3"/>
          <a:stretch>
            <a:fillRect/>
          </a:stretch>
        </p:blipFill>
        <p:spPr>
          <a:xfrm>
            <a:off x="4489597" y="6661768"/>
            <a:ext cx="3286584" cy="371527"/>
          </a:xfrm>
          <a:prstGeom prst="rect">
            <a:avLst/>
          </a:prstGeom>
        </p:spPr>
      </p:pic>
      <p:pic>
        <p:nvPicPr>
          <p:cNvPr id="10" name="Graphic 9">
            <a:extLst>
              <a:ext uri="{FF2B5EF4-FFF2-40B4-BE49-F238E27FC236}">
                <a16:creationId xmlns:a16="http://schemas.microsoft.com/office/drawing/2014/main" id="{4C311D43-2DAC-8FE2-9D4B-89B12949CF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84237" y="484145"/>
            <a:ext cx="1266825" cy="219075"/>
          </a:xfrm>
          <a:prstGeom prst="rect">
            <a:avLst/>
          </a:prstGeom>
        </p:spPr>
      </p:pic>
      <p:pic>
        <p:nvPicPr>
          <p:cNvPr id="3" name="Picture 2">
            <a:extLst>
              <a:ext uri="{FF2B5EF4-FFF2-40B4-BE49-F238E27FC236}">
                <a16:creationId xmlns:a16="http://schemas.microsoft.com/office/drawing/2014/main" id="{16B85DB7-F286-B45B-ED48-90BD2C4600D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482851" y="2581943"/>
            <a:ext cx="5175817" cy="35297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Slide Number Placeholder 2">
            <a:extLst>
              <a:ext uri="{FF2B5EF4-FFF2-40B4-BE49-F238E27FC236}">
                <a16:creationId xmlns:a16="http://schemas.microsoft.com/office/drawing/2014/main" id="{DFA6E924-76CC-B3B4-95D5-736477DF4566}"/>
              </a:ext>
            </a:extLst>
          </p:cNvPr>
          <p:cNvSpPr>
            <a:spLocks noGrp="1"/>
          </p:cNvSpPr>
          <p:nvPr>
            <p:ph type="sldNum" sz="quarter" idx="12"/>
          </p:nvPr>
        </p:nvSpPr>
        <p:spPr>
          <a:xfrm>
            <a:off x="7704821" y="7276191"/>
            <a:ext cx="2192558" cy="413808"/>
          </a:xfrm>
        </p:spPr>
        <p:txBody>
          <a:bodyPr/>
          <a:lstStyle/>
          <a:p>
            <a:fld id="{F30A7A1B-CB85-4EFE-886E-49BE227B8847}" type="slidenum">
              <a:rPr lang="en-US" smtClean="0">
                <a:solidFill>
                  <a:schemeClr val="tx1"/>
                </a:solidFill>
              </a:rPr>
              <a:t>13</a:t>
            </a:fld>
            <a:endParaRPr lang="en-US" dirty="0">
              <a:solidFill>
                <a:schemeClr val="tx1"/>
              </a:solidFill>
            </a:endParaRPr>
          </a:p>
        </p:txBody>
      </p:sp>
    </p:spTree>
    <p:extLst>
      <p:ext uri="{BB962C8B-B14F-4D97-AF65-F5344CB8AC3E}">
        <p14:creationId xmlns:p14="http://schemas.microsoft.com/office/powerpoint/2010/main" val="3417706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black rectangle&#10;&#10;Description automatically generated">
            <a:extLst>
              <a:ext uri="{FF2B5EF4-FFF2-40B4-BE49-F238E27FC236}">
                <a16:creationId xmlns:a16="http://schemas.microsoft.com/office/drawing/2014/main" id="{27842A31-CCEE-563E-62C0-07E62510ED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0058400" cy="7772401"/>
          </a:xfrm>
          <a:prstGeom prst="rect">
            <a:avLst/>
          </a:prstGeom>
        </p:spPr>
      </p:pic>
      <p:pic>
        <p:nvPicPr>
          <p:cNvPr id="2" name="Picture 1">
            <a:extLst>
              <a:ext uri="{FF2B5EF4-FFF2-40B4-BE49-F238E27FC236}">
                <a16:creationId xmlns:a16="http://schemas.microsoft.com/office/drawing/2014/main" id="{1279B46C-7CD6-55ED-BD25-6A251A9467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78651" y="1883321"/>
            <a:ext cx="7399107" cy="4005758"/>
          </a:xfrm>
          <a:prstGeom prst="rect">
            <a:avLst/>
          </a:prstGeom>
        </p:spPr>
      </p:pic>
      <p:pic>
        <p:nvPicPr>
          <p:cNvPr id="5" name="Picture 4">
            <a:extLst>
              <a:ext uri="{FF2B5EF4-FFF2-40B4-BE49-F238E27FC236}">
                <a16:creationId xmlns:a16="http://schemas.microsoft.com/office/drawing/2014/main" id="{F85F50DE-B2A8-542B-528B-769DDB999789}"/>
              </a:ext>
            </a:extLst>
          </p:cNvPr>
          <p:cNvPicPr>
            <a:picLocks noChangeAspect="1"/>
          </p:cNvPicPr>
          <p:nvPr/>
        </p:nvPicPr>
        <p:blipFill>
          <a:blip r:embed="rId4"/>
          <a:stretch>
            <a:fillRect/>
          </a:stretch>
        </p:blipFill>
        <p:spPr>
          <a:xfrm>
            <a:off x="1868128" y="6270117"/>
            <a:ext cx="3286584" cy="371527"/>
          </a:xfrm>
          <a:prstGeom prst="rect">
            <a:avLst/>
          </a:prstGeom>
        </p:spPr>
      </p:pic>
      <p:sp>
        <p:nvSpPr>
          <p:cNvPr id="6" name="Slide Number Placeholder 5">
            <a:extLst>
              <a:ext uri="{FF2B5EF4-FFF2-40B4-BE49-F238E27FC236}">
                <a16:creationId xmlns:a16="http://schemas.microsoft.com/office/drawing/2014/main" id="{C692702B-CB42-406B-7177-2985B379F15C}"/>
              </a:ext>
            </a:extLst>
          </p:cNvPr>
          <p:cNvSpPr>
            <a:spLocks noGrp="1"/>
          </p:cNvSpPr>
          <p:nvPr>
            <p:ph type="sldNum" sz="quarter" idx="12"/>
          </p:nvPr>
        </p:nvSpPr>
        <p:spPr/>
        <p:txBody>
          <a:bodyPr/>
          <a:lstStyle/>
          <a:p>
            <a:fld id="{F30A7A1B-CB85-4EFE-886E-49BE227B8847}" type="slidenum">
              <a:rPr lang="en-US" smtClean="0">
                <a:solidFill>
                  <a:schemeClr val="bg1"/>
                </a:solidFill>
              </a:rPr>
              <a:t>14</a:t>
            </a:fld>
            <a:endParaRPr lang="en-US" dirty="0">
              <a:solidFill>
                <a:schemeClr val="bg1"/>
              </a:solidFill>
            </a:endParaRPr>
          </a:p>
        </p:txBody>
      </p:sp>
      <p:sp>
        <p:nvSpPr>
          <p:cNvPr id="8" name="TextBox 7">
            <a:extLst>
              <a:ext uri="{FF2B5EF4-FFF2-40B4-BE49-F238E27FC236}">
                <a16:creationId xmlns:a16="http://schemas.microsoft.com/office/drawing/2014/main" id="{F567BE73-940D-4781-EB56-E138049A0A95}"/>
              </a:ext>
            </a:extLst>
          </p:cNvPr>
          <p:cNvSpPr txBox="1"/>
          <p:nvPr/>
        </p:nvSpPr>
        <p:spPr>
          <a:xfrm>
            <a:off x="762000" y="703220"/>
            <a:ext cx="8279258" cy="861774"/>
          </a:xfrm>
          <a:prstGeom prst="rect">
            <a:avLst/>
          </a:prstGeom>
          <a:noFill/>
        </p:spPr>
        <p:txBody>
          <a:bodyPr wrap="square" rtlCol="0">
            <a:spAutoFit/>
          </a:bodyPr>
          <a:lstStyle/>
          <a:p>
            <a:r>
              <a:rPr lang="en-US" sz="3000" b="1" cap="all" dirty="0">
                <a:solidFill>
                  <a:schemeClr val="accent2">
                    <a:lumMod val="90000"/>
                    <a:lumOff val="10000"/>
                  </a:schemeClr>
                </a:solidFill>
              </a:rPr>
              <a:t>Kentucky League of Cities Investment Pool</a:t>
            </a:r>
          </a:p>
          <a:p>
            <a:r>
              <a:rPr lang="en-US" sz="2000" cap="all" dirty="0"/>
              <a:t>Corporate Bond Fund • Summary snapshot as of June 30, 2024</a:t>
            </a:r>
          </a:p>
        </p:txBody>
      </p:sp>
      <p:pic>
        <p:nvPicPr>
          <p:cNvPr id="9" name="Graphic 8">
            <a:extLst>
              <a:ext uri="{FF2B5EF4-FFF2-40B4-BE49-F238E27FC236}">
                <a16:creationId xmlns:a16="http://schemas.microsoft.com/office/drawing/2014/main" id="{1978A219-BDDC-98C7-47BA-6300F6DCD2E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4237" y="484145"/>
            <a:ext cx="1266825" cy="219075"/>
          </a:xfrm>
          <a:prstGeom prst="rect">
            <a:avLst/>
          </a:prstGeom>
        </p:spPr>
      </p:pic>
    </p:spTree>
    <p:extLst>
      <p:ext uri="{BB962C8B-B14F-4D97-AF65-F5344CB8AC3E}">
        <p14:creationId xmlns:p14="http://schemas.microsoft.com/office/powerpoint/2010/main" val="3029910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black rectangle&#10;&#10;Description automatically generated">
            <a:extLst>
              <a:ext uri="{FF2B5EF4-FFF2-40B4-BE49-F238E27FC236}">
                <a16:creationId xmlns:a16="http://schemas.microsoft.com/office/drawing/2014/main" id="{27842A31-CCEE-563E-62C0-07E62510ED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621" y="0"/>
            <a:ext cx="10058399" cy="7772400"/>
          </a:xfrm>
          <a:prstGeom prst="rect">
            <a:avLst/>
          </a:prstGeom>
        </p:spPr>
      </p:pic>
      <p:sp>
        <p:nvSpPr>
          <p:cNvPr id="4" name="TextBox 3">
            <a:extLst>
              <a:ext uri="{FF2B5EF4-FFF2-40B4-BE49-F238E27FC236}">
                <a16:creationId xmlns:a16="http://schemas.microsoft.com/office/drawing/2014/main" id="{B48D72DF-B13D-CD4E-70B5-FB92450B958F}"/>
              </a:ext>
            </a:extLst>
          </p:cNvPr>
          <p:cNvSpPr txBox="1"/>
          <p:nvPr/>
        </p:nvSpPr>
        <p:spPr>
          <a:xfrm>
            <a:off x="762000" y="532619"/>
            <a:ext cx="8248436" cy="861774"/>
          </a:xfrm>
          <a:prstGeom prst="rect">
            <a:avLst/>
          </a:prstGeom>
          <a:noFill/>
        </p:spPr>
        <p:txBody>
          <a:bodyPr wrap="square" rtlCol="0">
            <a:spAutoFit/>
          </a:bodyPr>
          <a:lstStyle/>
          <a:p>
            <a:r>
              <a:rPr lang="en-US" sz="3000" b="1" cap="all" dirty="0">
                <a:solidFill>
                  <a:schemeClr val="accent2">
                    <a:lumMod val="90000"/>
                    <a:lumOff val="10000"/>
                  </a:schemeClr>
                </a:solidFill>
              </a:rPr>
              <a:t>Kentucky League of Cities Investment Pool</a:t>
            </a:r>
          </a:p>
          <a:p>
            <a:r>
              <a:rPr lang="en-US" sz="2000" kern="1200" cap="all" spc="17" dirty="0">
                <a:ea typeface="+mj-ea"/>
                <a:cs typeface="+mj-cs"/>
              </a:rPr>
              <a:t>Dividend Focus </a:t>
            </a:r>
            <a:r>
              <a:rPr lang="en-US" sz="2000" cap="all" dirty="0"/>
              <a:t>Fund • Summary snapshot as of June 30, 2024</a:t>
            </a:r>
          </a:p>
        </p:txBody>
      </p:sp>
      <p:sp>
        <p:nvSpPr>
          <p:cNvPr id="5" name="TextBox 4">
            <a:extLst>
              <a:ext uri="{FF2B5EF4-FFF2-40B4-BE49-F238E27FC236}">
                <a16:creationId xmlns:a16="http://schemas.microsoft.com/office/drawing/2014/main" id="{CB495E20-6D83-9F63-2D0B-C6BF5DD79955}"/>
              </a:ext>
            </a:extLst>
          </p:cNvPr>
          <p:cNvSpPr txBox="1"/>
          <p:nvPr/>
        </p:nvSpPr>
        <p:spPr>
          <a:xfrm>
            <a:off x="2912907" y="6992988"/>
            <a:ext cx="6844966" cy="830997"/>
          </a:xfrm>
          <a:prstGeom prst="rect">
            <a:avLst/>
          </a:prstGeom>
          <a:noFill/>
        </p:spPr>
        <p:txBody>
          <a:bodyPr wrap="square">
            <a:spAutoFit/>
          </a:bodyPr>
          <a:lstStyle/>
          <a:p>
            <a:r>
              <a:rPr lang="en-US" sz="800" dirty="0">
                <a:solidFill>
                  <a:schemeClr val="tx2">
                    <a:lumMod val="50000"/>
                  </a:schemeClr>
                </a:solidFill>
                <a:latin typeface="Arial" panose="020B0604020202020204" pitchFamily="34" charset="0"/>
                <a:ea typeface="PMingLiU-ExtB" panose="02020500000000000000" pitchFamily="18" charset="-120"/>
                <a:cs typeface="Arial" panose="020B0604020202020204" pitchFamily="34" charset="0"/>
              </a:rPr>
              <a:t>**Inception date is 11/01/2019 </a:t>
            </a:r>
          </a:p>
          <a:p>
            <a:r>
              <a:rPr lang="en-US" sz="800" dirty="0">
                <a:solidFill>
                  <a:schemeClr val="tx2">
                    <a:lumMod val="50000"/>
                  </a:schemeClr>
                </a:solidFill>
                <a:latin typeface="Arial" panose="020B0604020202020204" pitchFamily="34" charset="0"/>
                <a:ea typeface="PMingLiU-ExtB" panose="02020500000000000000" pitchFamily="18" charset="-120"/>
                <a:cs typeface="Arial" panose="020B0604020202020204" pitchFamily="34" charset="0"/>
              </a:rPr>
              <a:t>Total Portfolio (Gross) shows performance gross of advisory fees and separately managed account (SMA) fees.  Total Portfolio (Net) shows performance net of advisory fees, transaction costs, and all manager fees.  Performance reflects reinvestment of dividends, interest and capital gain distributions and rebalancing.  Indices are unmanaged, are not available for direct investment, and are not subject to management fees, transaction costs or other types of expenses that an account may incur.  Past performance is not guarantee of future results. </a:t>
            </a:r>
          </a:p>
          <a:p>
            <a:endParaRPr lang="en-US" sz="800" dirty="0">
              <a:solidFill>
                <a:schemeClr val="tx2">
                  <a:lumMod val="50000"/>
                </a:schemeClr>
              </a:solidFill>
              <a:ea typeface="PMingLiU-ExtB" panose="02020500000000000000" pitchFamily="18" charset="-120"/>
              <a:cs typeface="Arial" panose="020B0604020202020204" pitchFamily="34" charset="0"/>
            </a:endParaRPr>
          </a:p>
        </p:txBody>
      </p:sp>
      <p:pic>
        <p:nvPicPr>
          <p:cNvPr id="14" name="Graphic 13">
            <a:extLst>
              <a:ext uri="{FF2B5EF4-FFF2-40B4-BE49-F238E27FC236}">
                <a16:creationId xmlns:a16="http://schemas.microsoft.com/office/drawing/2014/main" id="{80EA6C52-D831-E642-4DCE-7F354E49417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5187" y="302555"/>
            <a:ext cx="1266825" cy="219075"/>
          </a:xfrm>
          <a:prstGeom prst="rect">
            <a:avLst/>
          </a:prstGeom>
        </p:spPr>
      </p:pic>
      <p:sp>
        <p:nvSpPr>
          <p:cNvPr id="2" name="TextBox 1">
            <a:extLst>
              <a:ext uri="{FF2B5EF4-FFF2-40B4-BE49-F238E27FC236}">
                <a16:creationId xmlns:a16="http://schemas.microsoft.com/office/drawing/2014/main" id="{5FC26A3C-5132-021D-C439-93DA5F4045B3}"/>
              </a:ext>
            </a:extLst>
          </p:cNvPr>
          <p:cNvSpPr txBox="1"/>
          <p:nvPr/>
        </p:nvSpPr>
        <p:spPr>
          <a:xfrm>
            <a:off x="5029199" y="1517607"/>
            <a:ext cx="1306191" cy="276999"/>
          </a:xfrm>
          <a:prstGeom prst="rect">
            <a:avLst/>
          </a:prstGeom>
          <a:noFill/>
        </p:spPr>
        <p:txBody>
          <a:bodyPr wrap="none" rtlCol="0">
            <a:spAutoFit/>
          </a:bodyPr>
          <a:lstStyle/>
          <a:p>
            <a:pPr defTabSz="773835" eaLnBrk="0" hangingPunct="0">
              <a:spcAft>
                <a:spcPts val="600"/>
              </a:spcAft>
            </a:pPr>
            <a:r>
              <a:rPr lang="en-US" sz="1200" b="1" kern="1200" dirty="0">
                <a:solidFill>
                  <a:schemeClr val="accent2">
                    <a:lumMod val="75000"/>
                    <a:lumOff val="25000"/>
                  </a:schemeClr>
                </a:solidFill>
                <a:latin typeface="Gotham Black"/>
                <a:cs typeface="Arial" panose="020B0604020202020204" pitchFamily="34" charset="0"/>
              </a:rPr>
              <a:t>FUND ASSETS</a:t>
            </a:r>
            <a:endParaRPr lang="en-US" sz="1200" b="1" dirty="0">
              <a:solidFill>
                <a:schemeClr val="accent2">
                  <a:lumMod val="75000"/>
                  <a:lumOff val="25000"/>
                </a:schemeClr>
              </a:solidFill>
              <a:latin typeface="Gotham Black"/>
              <a:cs typeface="Arial" panose="020B0604020202020204" pitchFamily="34" charset="0"/>
            </a:endParaRPr>
          </a:p>
        </p:txBody>
      </p:sp>
      <p:sp>
        <p:nvSpPr>
          <p:cNvPr id="15" name="TextBox 14">
            <a:extLst>
              <a:ext uri="{FF2B5EF4-FFF2-40B4-BE49-F238E27FC236}">
                <a16:creationId xmlns:a16="http://schemas.microsoft.com/office/drawing/2014/main" id="{9F6F0444-4340-9C13-CDB1-C06D77726EE2}"/>
              </a:ext>
            </a:extLst>
          </p:cNvPr>
          <p:cNvSpPr txBox="1"/>
          <p:nvPr/>
        </p:nvSpPr>
        <p:spPr>
          <a:xfrm>
            <a:off x="762000" y="1556504"/>
            <a:ext cx="1693925" cy="276999"/>
          </a:xfrm>
          <a:prstGeom prst="rect">
            <a:avLst/>
          </a:prstGeom>
          <a:noFill/>
        </p:spPr>
        <p:txBody>
          <a:bodyPr wrap="none" rtlCol="0">
            <a:spAutoFit/>
          </a:bodyPr>
          <a:lstStyle/>
          <a:p>
            <a:pPr defTabSz="773835" eaLnBrk="0" hangingPunct="0">
              <a:spcAft>
                <a:spcPts val="600"/>
              </a:spcAft>
            </a:pPr>
            <a:r>
              <a:rPr lang="en-US" sz="1200" b="1" kern="1200" dirty="0">
                <a:solidFill>
                  <a:schemeClr val="accent2">
                    <a:lumMod val="75000"/>
                    <a:lumOff val="25000"/>
                  </a:schemeClr>
                </a:solidFill>
                <a:latin typeface="Gotham Black"/>
                <a:cs typeface="Arial" panose="020B0604020202020204" pitchFamily="34" charset="0"/>
              </a:rPr>
              <a:t>FUND OBJECTIVES</a:t>
            </a:r>
            <a:endParaRPr lang="en-US" sz="1200" b="1" dirty="0">
              <a:solidFill>
                <a:schemeClr val="accent2">
                  <a:lumMod val="75000"/>
                  <a:lumOff val="25000"/>
                </a:schemeClr>
              </a:solidFill>
              <a:latin typeface="Gotham Black"/>
              <a:cs typeface="Arial" panose="020B0604020202020204" pitchFamily="34" charset="0"/>
            </a:endParaRPr>
          </a:p>
        </p:txBody>
      </p:sp>
      <p:sp>
        <p:nvSpPr>
          <p:cNvPr id="17" name="TextBox 16">
            <a:extLst>
              <a:ext uri="{FF2B5EF4-FFF2-40B4-BE49-F238E27FC236}">
                <a16:creationId xmlns:a16="http://schemas.microsoft.com/office/drawing/2014/main" id="{EB432B0C-0E61-A840-8216-19E7AF64E88B}"/>
              </a:ext>
            </a:extLst>
          </p:cNvPr>
          <p:cNvSpPr txBox="1"/>
          <p:nvPr/>
        </p:nvSpPr>
        <p:spPr>
          <a:xfrm>
            <a:off x="762000" y="3033269"/>
            <a:ext cx="2417650" cy="276999"/>
          </a:xfrm>
          <a:prstGeom prst="rect">
            <a:avLst/>
          </a:prstGeom>
          <a:noFill/>
        </p:spPr>
        <p:txBody>
          <a:bodyPr wrap="none" rtlCol="0">
            <a:spAutoFit/>
          </a:bodyPr>
          <a:lstStyle/>
          <a:p>
            <a:pPr defTabSz="773835" eaLnBrk="0" hangingPunct="0">
              <a:spcAft>
                <a:spcPts val="600"/>
              </a:spcAft>
            </a:pPr>
            <a:r>
              <a:rPr lang="en-US" sz="1200" b="1" kern="1200" dirty="0">
                <a:solidFill>
                  <a:schemeClr val="accent2">
                    <a:lumMod val="75000"/>
                    <a:lumOff val="25000"/>
                  </a:schemeClr>
                </a:solidFill>
                <a:latin typeface="Gotham Black"/>
                <a:cs typeface="Arial" panose="020B0604020202020204" pitchFamily="34" charset="0"/>
              </a:rPr>
              <a:t>PORTFOLIO PERFORMANCE</a:t>
            </a:r>
            <a:endParaRPr lang="en-US" sz="1200" b="1" dirty="0">
              <a:solidFill>
                <a:schemeClr val="accent2">
                  <a:lumMod val="75000"/>
                  <a:lumOff val="25000"/>
                </a:schemeClr>
              </a:solidFill>
              <a:latin typeface="Gotham Black"/>
              <a:cs typeface="Arial" panose="020B0604020202020204" pitchFamily="34" charset="0"/>
            </a:endParaRPr>
          </a:p>
        </p:txBody>
      </p:sp>
      <p:sp>
        <p:nvSpPr>
          <p:cNvPr id="18" name="TextBox 17">
            <a:extLst>
              <a:ext uri="{FF2B5EF4-FFF2-40B4-BE49-F238E27FC236}">
                <a16:creationId xmlns:a16="http://schemas.microsoft.com/office/drawing/2014/main" id="{C281DF58-7099-A425-1289-3417BA1694BA}"/>
              </a:ext>
            </a:extLst>
          </p:cNvPr>
          <p:cNvSpPr txBox="1"/>
          <p:nvPr/>
        </p:nvSpPr>
        <p:spPr>
          <a:xfrm>
            <a:off x="2866847" y="5430488"/>
            <a:ext cx="1567993" cy="276999"/>
          </a:xfrm>
          <a:prstGeom prst="rect">
            <a:avLst/>
          </a:prstGeom>
          <a:noFill/>
        </p:spPr>
        <p:txBody>
          <a:bodyPr wrap="none" rtlCol="0">
            <a:spAutoFit/>
          </a:bodyPr>
          <a:lstStyle/>
          <a:p>
            <a:pPr defTabSz="832081" eaLnBrk="0" hangingPunct="0"/>
            <a:r>
              <a:rPr lang="en-US" sz="1200" b="1" dirty="0">
                <a:solidFill>
                  <a:schemeClr val="accent2">
                    <a:lumMod val="75000"/>
                    <a:lumOff val="25000"/>
                  </a:schemeClr>
                </a:solidFill>
                <a:latin typeface="Gotham Black"/>
                <a:cs typeface="Arial" panose="020B0604020202020204" pitchFamily="34" charset="0"/>
              </a:rPr>
              <a:t>SUMMARY TABLE</a:t>
            </a:r>
            <a:endParaRPr lang="en-US" sz="1200" b="1" dirty="0">
              <a:solidFill>
                <a:schemeClr val="accent2">
                  <a:lumMod val="75000"/>
                  <a:lumOff val="25000"/>
                </a:schemeClr>
              </a:solidFill>
              <a:latin typeface="Gotham Black"/>
            </a:endParaRPr>
          </a:p>
        </p:txBody>
      </p:sp>
      <p:graphicFrame>
        <p:nvGraphicFramePr>
          <p:cNvPr id="6" name="TPP Chart">
            <a:extLst>
              <a:ext uri="{FF2B5EF4-FFF2-40B4-BE49-F238E27FC236}">
                <a16:creationId xmlns:a16="http://schemas.microsoft.com/office/drawing/2014/main" id="{A3794B8F-650C-2BF5-872C-371ABF660B44}"/>
              </a:ext>
            </a:extLst>
          </p:cNvPr>
          <p:cNvGraphicFramePr/>
          <p:nvPr>
            <p:custDataLst>
              <p:tags r:id="rId1"/>
            </p:custDataLst>
            <p:extLst>
              <p:ext uri="{D42A27DB-BD31-4B8C-83A1-F6EECF244321}">
                <p14:modId xmlns:p14="http://schemas.microsoft.com/office/powerpoint/2010/main" val="287864980"/>
              </p:ext>
            </p:extLst>
          </p:nvPr>
        </p:nvGraphicFramePr>
        <p:xfrm>
          <a:off x="865187" y="3413439"/>
          <a:ext cx="7417576" cy="194704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7" name="TotalPP">
            <a:extLst>
              <a:ext uri="{FF2B5EF4-FFF2-40B4-BE49-F238E27FC236}">
                <a16:creationId xmlns:a16="http://schemas.microsoft.com/office/drawing/2014/main" id="{5A9E5C3F-F5BA-BB50-E38B-A187E735FA16}"/>
              </a:ext>
            </a:extLst>
          </p:cNvPr>
          <p:cNvGraphicFramePr>
            <a:graphicFrameLocks noGrp="1"/>
          </p:cNvGraphicFramePr>
          <p:nvPr>
            <p:custDataLst>
              <p:tags r:id="rId2"/>
            </p:custDataLst>
            <p:extLst>
              <p:ext uri="{D42A27DB-BD31-4B8C-83A1-F6EECF244321}">
                <p14:modId xmlns:p14="http://schemas.microsoft.com/office/powerpoint/2010/main" val="3856673155"/>
              </p:ext>
            </p:extLst>
          </p:nvPr>
        </p:nvGraphicFramePr>
        <p:xfrm>
          <a:off x="3009900" y="5904841"/>
          <a:ext cx="6425408" cy="1051176"/>
        </p:xfrm>
        <a:graphic>
          <a:graphicData uri="http://schemas.openxmlformats.org/drawingml/2006/table">
            <a:tbl>
              <a:tblPr firstRow="1" bandRow="1">
                <a:tableStyleId>{74C1A8A3-306A-4EB7-A6B1-4F7E0EB9C5D6}</a:tableStyleId>
              </a:tblPr>
              <a:tblGrid>
                <a:gridCol w="2334128">
                  <a:extLst>
                    <a:ext uri="{9D8B030D-6E8A-4147-A177-3AD203B41FA5}">
                      <a16:colId xmlns:a16="http://schemas.microsoft.com/office/drawing/2014/main" val="20000"/>
                    </a:ext>
                  </a:extLst>
                </a:gridCol>
                <a:gridCol w="1022820">
                  <a:extLst>
                    <a:ext uri="{9D8B030D-6E8A-4147-A177-3AD203B41FA5}">
                      <a16:colId xmlns:a16="http://schemas.microsoft.com/office/drawing/2014/main" val="20001"/>
                    </a:ext>
                  </a:extLst>
                </a:gridCol>
                <a:gridCol w="1022820">
                  <a:extLst>
                    <a:ext uri="{9D8B030D-6E8A-4147-A177-3AD203B41FA5}">
                      <a16:colId xmlns:a16="http://schemas.microsoft.com/office/drawing/2014/main" val="20003"/>
                    </a:ext>
                  </a:extLst>
                </a:gridCol>
                <a:gridCol w="1022820">
                  <a:extLst>
                    <a:ext uri="{9D8B030D-6E8A-4147-A177-3AD203B41FA5}">
                      <a16:colId xmlns:a16="http://schemas.microsoft.com/office/drawing/2014/main" val="20004"/>
                    </a:ext>
                  </a:extLst>
                </a:gridCol>
                <a:gridCol w="1022820">
                  <a:extLst>
                    <a:ext uri="{9D8B030D-6E8A-4147-A177-3AD203B41FA5}">
                      <a16:colId xmlns:a16="http://schemas.microsoft.com/office/drawing/2014/main" val="2292663154"/>
                    </a:ext>
                  </a:extLst>
                </a:gridCol>
              </a:tblGrid>
              <a:tr h="224210">
                <a:tc>
                  <a:txBody>
                    <a:bodyPr/>
                    <a:lstStyle/>
                    <a:p>
                      <a:pPr algn="l"/>
                      <a:r>
                        <a:rPr lang="en-US" sz="1200" b="1" dirty="0">
                          <a:latin typeface="+mn-lt"/>
                        </a:rPr>
                        <a:t>Description</a:t>
                      </a:r>
                      <a:endParaRPr lang="en-US" sz="1200" b="1" i="0" dirty="0">
                        <a:latin typeface="+mn-lt"/>
                        <a:cs typeface="Arial" panose="020B0604020202020204" pitchFamily="34" charset="0"/>
                      </a:endParaRPr>
                    </a:p>
                  </a:txBody>
                  <a:tcPr marL="7761" marR="0" marT="38805" marB="38805" anchor="b"/>
                </a:tc>
                <a:tc>
                  <a:txBody>
                    <a:bodyPr/>
                    <a:lstStyle/>
                    <a:p>
                      <a:pPr algn="ctr"/>
                      <a:r>
                        <a:rPr lang="en-US" sz="1200" b="1" dirty="0">
                          <a:latin typeface="+mn-lt"/>
                        </a:rPr>
                        <a:t>3 Month </a:t>
                      </a:r>
                      <a:endParaRPr lang="en-US" sz="1200" b="1" i="0" dirty="0">
                        <a:latin typeface="+mn-lt"/>
                        <a:cs typeface="Arial" panose="020B0604020202020204" pitchFamily="34" charset="0"/>
                      </a:endParaRPr>
                    </a:p>
                  </a:txBody>
                  <a:tcPr marL="7761" marR="0" marT="38805" marB="38805" anchor="b"/>
                </a:tc>
                <a:tc>
                  <a:txBody>
                    <a:bodyPr/>
                    <a:lstStyle/>
                    <a:p>
                      <a:pPr algn="ctr"/>
                      <a:r>
                        <a:rPr lang="en-US" sz="1200" b="1" dirty="0">
                          <a:latin typeface="+mn-lt"/>
                        </a:rPr>
                        <a:t>1 Year </a:t>
                      </a:r>
                      <a:endParaRPr lang="en-US" sz="1200" b="1" i="0" dirty="0">
                        <a:latin typeface="+mn-lt"/>
                        <a:cs typeface="Arial" panose="020B0604020202020204" pitchFamily="34" charset="0"/>
                      </a:endParaRPr>
                    </a:p>
                  </a:txBody>
                  <a:tcPr marL="7761" marR="0" marT="38805" marB="38805" anchor="b"/>
                </a:tc>
                <a:tc>
                  <a:txBody>
                    <a:bodyPr/>
                    <a:lstStyle/>
                    <a:p>
                      <a:pPr algn="ctr"/>
                      <a:r>
                        <a:rPr lang="en-US" sz="1200" b="1" dirty="0">
                          <a:latin typeface="+mn-lt"/>
                        </a:rPr>
                        <a:t>3 Year </a:t>
                      </a:r>
                      <a:endParaRPr lang="en-US" sz="1200" b="1" i="0" dirty="0">
                        <a:latin typeface="+mn-lt"/>
                        <a:cs typeface="Arial" panose="020B0604020202020204" pitchFamily="34" charset="0"/>
                      </a:endParaRPr>
                    </a:p>
                  </a:txBody>
                  <a:tcPr marL="7761" marR="0" marT="38805" marB="38805" anchor="b"/>
                </a:tc>
                <a:tc>
                  <a:txBody>
                    <a:bodyPr/>
                    <a:lstStyle/>
                    <a:p>
                      <a:pPr algn="ctr"/>
                      <a:r>
                        <a:rPr lang="en-US" sz="1200" b="1" dirty="0">
                          <a:latin typeface="+mn-lt"/>
                        </a:rPr>
                        <a:t>ITD** </a:t>
                      </a:r>
                      <a:endParaRPr lang="en-US" sz="1200" b="1" i="0" dirty="0">
                        <a:latin typeface="+mn-lt"/>
                        <a:cs typeface="Arial" panose="020B0604020202020204" pitchFamily="34" charset="0"/>
                      </a:endParaRPr>
                    </a:p>
                  </a:txBody>
                  <a:tcPr marL="7761" marR="0" marT="38805" marB="38805" anchor="b"/>
                </a:tc>
                <a:extLst>
                  <a:ext uri="{0D108BD9-81ED-4DB2-BD59-A6C34878D82A}">
                    <a16:rowId xmlns:a16="http://schemas.microsoft.com/office/drawing/2014/main" val="10000"/>
                  </a:ext>
                </a:extLst>
              </a:tr>
              <a:tr h="224210">
                <a:tc>
                  <a:txBody>
                    <a:bodyPr/>
                    <a:lstStyle/>
                    <a:p>
                      <a:pPr algn="l"/>
                      <a:r>
                        <a:rPr lang="en-US" sz="1200" b="1" dirty="0">
                          <a:latin typeface="+mn-lt"/>
                        </a:rPr>
                        <a:t>Total Portfolio (Gross) </a:t>
                      </a:r>
                      <a:endParaRPr lang="en-US" sz="1200" b="1" i="0" dirty="0">
                        <a:latin typeface="+mn-lt"/>
                        <a:cs typeface="Arial" panose="020B0604020202020204" pitchFamily="34" charset="0"/>
                      </a:endParaRPr>
                    </a:p>
                  </a:txBody>
                  <a:tcPr marL="7761" marR="0" marT="0" marB="0" anchor="ctr"/>
                </a:tc>
                <a:tc>
                  <a:txBody>
                    <a:bodyPr/>
                    <a:lstStyle/>
                    <a:p>
                      <a:pPr algn="ctr"/>
                      <a:r>
                        <a:rPr lang="en-US" sz="1200" b="1" dirty="0">
                          <a:latin typeface="+mn-lt"/>
                        </a:rPr>
                        <a:t>-0.76%</a:t>
                      </a:r>
                      <a:endParaRPr lang="en-US" sz="1200" b="1" i="0" dirty="0">
                        <a:latin typeface="+mn-lt"/>
                        <a:cs typeface="Arial" panose="020B0604020202020204" pitchFamily="34" charset="0"/>
                      </a:endParaRPr>
                    </a:p>
                  </a:txBody>
                  <a:tcPr marL="8068" marR="0" marT="40341" marB="40341" anchor="ctr"/>
                </a:tc>
                <a:tc>
                  <a:txBody>
                    <a:bodyPr/>
                    <a:lstStyle/>
                    <a:p>
                      <a:pPr algn="ctr"/>
                      <a:r>
                        <a:rPr lang="en-US" sz="1200" b="1" dirty="0">
                          <a:latin typeface="+mn-lt"/>
                        </a:rPr>
                        <a:t>14.84%</a:t>
                      </a:r>
                      <a:endParaRPr lang="en-US" sz="1200" b="1" i="0" dirty="0">
                        <a:latin typeface="+mn-lt"/>
                        <a:cs typeface="Arial" panose="020B0604020202020204" pitchFamily="34" charset="0"/>
                      </a:endParaRPr>
                    </a:p>
                  </a:txBody>
                  <a:tcPr marL="8068" marR="0" marT="40341" marB="40341" anchor="ctr"/>
                </a:tc>
                <a:tc>
                  <a:txBody>
                    <a:bodyPr/>
                    <a:lstStyle/>
                    <a:p>
                      <a:pPr algn="ctr"/>
                      <a:r>
                        <a:rPr lang="en-US" sz="1200" b="1" i="0" dirty="0">
                          <a:latin typeface="+mn-lt"/>
                          <a:cs typeface="Arial" panose="020B0604020202020204" pitchFamily="34" charset="0"/>
                        </a:rPr>
                        <a:t>7.11%</a:t>
                      </a:r>
                    </a:p>
                  </a:txBody>
                  <a:tcPr marL="8068" marR="0" marT="40341" marB="40341" anchor="ctr"/>
                </a:tc>
                <a:tc>
                  <a:txBody>
                    <a:bodyPr/>
                    <a:lstStyle/>
                    <a:p>
                      <a:pPr algn="ctr"/>
                      <a:r>
                        <a:rPr lang="en-US" sz="1200" b="1" dirty="0">
                          <a:latin typeface="+mn-lt"/>
                        </a:rPr>
                        <a:t>8.96%</a:t>
                      </a:r>
                      <a:endParaRPr lang="en-US" sz="1200" b="1" i="0" dirty="0">
                        <a:latin typeface="+mn-lt"/>
                        <a:cs typeface="Arial" panose="020B0604020202020204" pitchFamily="34" charset="0"/>
                      </a:endParaRPr>
                    </a:p>
                  </a:txBody>
                  <a:tcPr marL="8068" marR="0" marT="40341" marB="40341" anchor="ctr"/>
                </a:tc>
                <a:extLst>
                  <a:ext uri="{0D108BD9-81ED-4DB2-BD59-A6C34878D82A}">
                    <a16:rowId xmlns:a16="http://schemas.microsoft.com/office/drawing/2014/main" val="10001"/>
                  </a:ext>
                </a:extLst>
              </a:tr>
              <a:tr h="224210">
                <a:tc>
                  <a:txBody>
                    <a:bodyPr/>
                    <a:lstStyle/>
                    <a:p>
                      <a:pPr algn="l"/>
                      <a:r>
                        <a:rPr lang="en-US" sz="1200" b="1" dirty="0">
                          <a:latin typeface="+mn-lt"/>
                        </a:rPr>
                        <a:t>Total Portfolio (Net) </a:t>
                      </a:r>
                      <a:endParaRPr lang="en-US" sz="1200" b="1" i="0" dirty="0">
                        <a:latin typeface="+mn-lt"/>
                        <a:cs typeface="Arial" panose="020B0604020202020204" pitchFamily="34" charset="0"/>
                      </a:endParaRPr>
                    </a:p>
                  </a:txBody>
                  <a:tcPr marL="7761" marR="0" marT="0" marB="0" anchor="ctr"/>
                </a:tc>
                <a:tc>
                  <a:txBody>
                    <a:bodyPr/>
                    <a:lstStyle/>
                    <a:p>
                      <a:pPr algn="ctr"/>
                      <a:r>
                        <a:rPr lang="en-US" sz="1200" b="1" dirty="0">
                          <a:latin typeface="+mn-lt"/>
                        </a:rPr>
                        <a:t>-0.80%</a:t>
                      </a:r>
                      <a:endParaRPr lang="en-US" sz="1200" b="1" i="0" dirty="0">
                        <a:latin typeface="+mn-lt"/>
                        <a:cs typeface="Arial" panose="020B0604020202020204" pitchFamily="34" charset="0"/>
                      </a:endParaRPr>
                    </a:p>
                  </a:txBody>
                  <a:tcPr marL="8068" marR="0" marT="40341" marB="40341" anchor="ctr"/>
                </a:tc>
                <a:tc>
                  <a:txBody>
                    <a:bodyPr/>
                    <a:lstStyle/>
                    <a:p>
                      <a:pPr algn="ctr"/>
                      <a:r>
                        <a:rPr lang="en-US" sz="1200" b="1" i="0" dirty="0">
                          <a:latin typeface="+mn-lt"/>
                          <a:cs typeface="Arial" panose="020B0604020202020204" pitchFamily="34" charset="0"/>
                        </a:rPr>
                        <a:t>14.64%</a:t>
                      </a:r>
                    </a:p>
                  </a:txBody>
                  <a:tcPr marL="8068" marR="0" marT="40341" marB="40341" anchor="ctr"/>
                </a:tc>
                <a:tc>
                  <a:txBody>
                    <a:bodyPr/>
                    <a:lstStyle/>
                    <a:p>
                      <a:pPr algn="ctr"/>
                      <a:r>
                        <a:rPr lang="en-US" sz="1200" b="1" dirty="0">
                          <a:latin typeface="+mn-lt"/>
                        </a:rPr>
                        <a:t>6.88%</a:t>
                      </a:r>
                      <a:endParaRPr lang="en-US" sz="1200" b="1" i="0" dirty="0">
                        <a:latin typeface="+mn-lt"/>
                        <a:cs typeface="Arial" panose="020B0604020202020204" pitchFamily="34" charset="0"/>
                      </a:endParaRPr>
                    </a:p>
                  </a:txBody>
                  <a:tcPr marL="8068" marR="0" marT="40341" marB="40341" anchor="ctr"/>
                </a:tc>
                <a:tc>
                  <a:txBody>
                    <a:bodyPr/>
                    <a:lstStyle/>
                    <a:p>
                      <a:pPr algn="ctr"/>
                      <a:r>
                        <a:rPr lang="en-US" sz="1200" b="1" dirty="0">
                          <a:latin typeface="+mn-lt"/>
                        </a:rPr>
                        <a:t>8.71%</a:t>
                      </a:r>
                      <a:endParaRPr lang="en-US" sz="1200" b="1" i="0" dirty="0">
                        <a:latin typeface="+mn-lt"/>
                        <a:cs typeface="Arial" panose="020B0604020202020204" pitchFamily="34" charset="0"/>
                      </a:endParaRPr>
                    </a:p>
                  </a:txBody>
                  <a:tcPr marL="8068" marR="0" marT="40341" marB="40341" anchor="ctr"/>
                </a:tc>
                <a:extLst>
                  <a:ext uri="{0D108BD9-81ED-4DB2-BD59-A6C34878D82A}">
                    <a16:rowId xmlns:a16="http://schemas.microsoft.com/office/drawing/2014/main" val="10002"/>
                  </a:ext>
                </a:extLst>
              </a:tr>
              <a:tr h="224210">
                <a:tc>
                  <a:txBody>
                    <a:bodyPr/>
                    <a:lstStyle/>
                    <a:p>
                      <a:pPr lvl="0" algn="l"/>
                      <a:r>
                        <a:rPr lang="en-US" sz="1200" b="0" dirty="0">
                          <a:latin typeface="+mn-lt"/>
                        </a:rPr>
                        <a:t>Russell 1000 Value </a:t>
                      </a:r>
                    </a:p>
                  </a:txBody>
                  <a:tcPr marL="175919" marR="0" marT="0" marB="0" anchor="ctr"/>
                </a:tc>
                <a:tc>
                  <a:txBody>
                    <a:bodyPr/>
                    <a:lstStyle/>
                    <a:p>
                      <a:pPr algn="ctr"/>
                      <a:r>
                        <a:rPr lang="en-US" sz="1200" dirty="0">
                          <a:latin typeface="+mn-lt"/>
                        </a:rPr>
                        <a:t>-2.17%</a:t>
                      </a:r>
                      <a:endParaRPr lang="en-US" sz="1200" i="0" dirty="0">
                        <a:latin typeface="+mn-lt"/>
                        <a:cs typeface="Arial" panose="020B0604020202020204" pitchFamily="34" charset="0"/>
                      </a:endParaRPr>
                    </a:p>
                  </a:txBody>
                  <a:tcPr marL="8068" marR="0" marT="40341" marB="40341" anchor="ctr"/>
                </a:tc>
                <a:tc>
                  <a:txBody>
                    <a:bodyPr/>
                    <a:lstStyle/>
                    <a:p>
                      <a:pPr algn="ctr"/>
                      <a:r>
                        <a:rPr lang="en-US" sz="1200" dirty="0">
                          <a:latin typeface="+mn-lt"/>
                        </a:rPr>
                        <a:t>13.06%</a:t>
                      </a:r>
                      <a:endParaRPr lang="en-US" sz="1200" i="0" dirty="0">
                        <a:latin typeface="+mn-lt"/>
                        <a:cs typeface="Arial" panose="020B0604020202020204" pitchFamily="34" charset="0"/>
                      </a:endParaRPr>
                    </a:p>
                  </a:txBody>
                  <a:tcPr marL="8068" marR="0" marT="40341" marB="40341" anchor="ctr"/>
                </a:tc>
                <a:tc>
                  <a:txBody>
                    <a:bodyPr/>
                    <a:lstStyle/>
                    <a:p>
                      <a:pPr algn="ctr"/>
                      <a:r>
                        <a:rPr lang="en-US" sz="1200" i="0" dirty="0">
                          <a:latin typeface="+mn-lt"/>
                          <a:cs typeface="Arial" panose="020B0604020202020204" pitchFamily="34" charset="0"/>
                        </a:rPr>
                        <a:t>5.52%</a:t>
                      </a:r>
                    </a:p>
                  </a:txBody>
                  <a:tcPr marL="8068" marR="0" marT="40341" marB="40341" anchor="ctr"/>
                </a:tc>
                <a:tc>
                  <a:txBody>
                    <a:bodyPr/>
                    <a:lstStyle/>
                    <a:p>
                      <a:pPr algn="ctr"/>
                      <a:r>
                        <a:rPr lang="en-US" sz="1200" dirty="0">
                          <a:latin typeface="+mn-lt"/>
                        </a:rPr>
                        <a:t>8.45%</a:t>
                      </a:r>
                      <a:endParaRPr lang="en-US" sz="1200" i="0" dirty="0">
                        <a:latin typeface="+mn-lt"/>
                        <a:cs typeface="Arial" panose="020B0604020202020204" pitchFamily="34" charset="0"/>
                      </a:endParaRPr>
                    </a:p>
                  </a:txBody>
                  <a:tcPr marL="8068" marR="0" marT="40341" marB="40341" anchor="ctr"/>
                </a:tc>
                <a:extLst>
                  <a:ext uri="{0D108BD9-81ED-4DB2-BD59-A6C34878D82A}">
                    <a16:rowId xmlns:a16="http://schemas.microsoft.com/office/drawing/2014/main" val="10003"/>
                  </a:ext>
                </a:extLst>
              </a:tr>
            </a:tbl>
          </a:graphicData>
        </a:graphic>
      </p:graphicFrame>
      <p:sp>
        <p:nvSpPr>
          <p:cNvPr id="8" name="TextBox 7">
            <a:extLst>
              <a:ext uri="{FF2B5EF4-FFF2-40B4-BE49-F238E27FC236}">
                <a16:creationId xmlns:a16="http://schemas.microsoft.com/office/drawing/2014/main" id="{3EDD0AF0-7D06-40F1-FAA4-4B544CE8E6A0}"/>
              </a:ext>
            </a:extLst>
          </p:cNvPr>
          <p:cNvSpPr txBox="1"/>
          <p:nvPr/>
        </p:nvSpPr>
        <p:spPr>
          <a:xfrm>
            <a:off x="762000" y="1853710"/>
            <a:ext cx="4031800" cy="1015663"/>
          </a:xfrm>
          <a:prstGeom prst="rect">
            <a:avLst/>
          </a:prstGeom>
          <a:noFill/>
        </p:spPr>
        <p:txBody>
          <a:bodyPr wrap="square" rtlCol="0">
            <a:spAutoFit/>
          </a:bodyPr>
          <a:lstStyle/>
          <a:p>
            <a:r>
              <a:rPr lang="en-US" sz="1200" b="0" i="0" dirty="0">
                <a:solidFill>
                  <a:srgbClr val="000000"/>
                </a:solidFill>
                <a:effectLst/>
              </a:rPr>
              <a:t>The Dividend Focus Equity fund seeks to invest in high-quality domestic S&amp;P 500 stocks that consistently beat earnings estimates and grow dividends. We believe these companies can over time provide above-average returns and hedge against inflation.  </a:t>
            </a:r>
            <a:endParaRPr lang="en-US" sz="1200" dirty="0"/>
          </a:p>
        </p:txBody>
      </p:sp>
      <p:graphicFrame>
        <p:nvGraphicFramePr>
          <p:cNvPr id="9" name="aatabl">
            <a:extLst>
              <a:ext uri="{FF2B5EF4-FFF2-40B4-BE49-F238E27FC236}">
                <a16:creationId xmlns:a16="http://schemas.microsoft.com/office/drawing/2014/main" id="{9B16FAC9-6DF5-E0B4-8236-3FD5B7F431A4}"/>
              </a:ext>
            </a:extLst>
          </p:cNvPr>
          <p:cNvGraphicFramePr>
            <a:graphicFrameLocks/>
          </p:cNvGraphicFramePr>
          <p:nvPr>
            <p:custDataLst>
              <p:tags r:id="rId3"/>
            </p:custDataLst>
            <p:extLst>
              <p:ext uri="{D42A27DB-BD31-4B8C-83A1-F6EECF244321}">
                <p14:modId xmlns:p14="http://schemas.microsoft.com/office/powerpoint/2010/main" val="1617022332"/>
              </p:ext>
            </p:extLst>
          </p:nvPr>
        </p:nvGraphicFramePr>
        <p:xfrm>
          <a:off x="5111747" y="1839716"/>
          <a:ext cx="4323563" cy="1280160"/>
        </p:xfrm>
        <a:graphic>
          <a:graphicData uri="http://schemas.openxmlformats.org/drawingml/2006/table">
            <a:tbl>
              <a:tblPr firstRow="1" bandRow="1">
                <a:tableStyleId>{74C1A8A3-306A-4EB7-A6B1-4F7E0EB9C5D6}</a:tableStyleId>
              </a:tblPr>
              <a:tblGrid>
                <a:gridCol w="2170596">
                  <a:extLst>
                    <a:ext uri="{9D8B030D-6E8A-4147-A177-3AD203B41FA5}">
                      <a16:colId xmlns:a16="http://schemas.microsoft.com/office/drawing/2014/main" val="3953029608"/>
                    </a:ext>
                  </a:extLst>
                </a:gridCol>
                <a:gridCol w="884492">
                  <a:extLst>
                    <a:ext uri="{9D8B030D-6E8A-4147-A177-3AD203B41FA5}">
                      <a16:colId xmlns:a16="http://schemas.microsoft.com/office/drawing/2014/main" val="977207878"/>
                    </a:ext>
                  </a:extLst>
                </a:gridCol>
                <a:gridCol w="1268475">
                  <a:extLst>
                    <a:ext uri="{9D8B030D-6E8A-4147-A177-3AD203B41FA5}">
                      <a16:colId xmlns:a16="http://schemas.microsoft.com/office/drawing/2014/main" val="3374177364"/>
                    </a:ext>
                  </a:extLst>
                </a:gridCol>
              </a:tblGrid>
              <a:tr h="281637">
                <a:tc>
                  <a:txBody>
                    <a:bodyPr/>
                    <a:lstStyle/>
                    <a:p>
                      <a:r>
                        <a:rPr lang="en-US" sz="1200" baseline="0" dirty="0">
                          <a:latin typeface="+mn-lt"/>
                        </a:rPr>
                        <a:t>Description</a:t>
                      </a:r>
                      <a:endParaRPr lang="en-US" sz="1200" baseline="0" dirty="0">
                        <a:latin typeface="+mn-lt"/>
                        <a:cs typeface="Arial" panose="020B0604020202020204" pitchFamily="34" charset="0"/>
                      </a:endParaRPr>
                    </a:p>
                  </a:txBody>
                  <a:tcPr marL="32802" marR="0" marT="0" marB="0" anchor="ctr"/>
                </a:tc>
                <a:tc>
                  <a:txBody>
                    <a:bodyPr/>
                    <a:lstStyle/>
                    <a:p>
                      <a:pPr algn="r"/>
                      <a:r>
                        <a:rPr lang="en-US" sz="1200" baseline="0" dirty="0">
                          <a:latin typeface="+mn-lt"/>
                        </a:rPr>
                        <a:t>Market Value ($)</a:t>
                      </a:r>
                      <a:endParaRPr lang="en-US" sz="1200" baseline="0" dirty="0">
                        <a:latin typeface="+mn-lt"/>
                        <a:cs typeface="Arial" panose="020B0604020202020204" pitchFamily="34" charset="0"/>
                      </a:endParaRPr>
                    </a:p>
                  </a:txBody>
                  <a:tcPr marL="16401" marR="41003" marT="0" marB="0" anchor="ctr"/>
                </a:tc>
                <a:tc>
                  <a:txBody>
                    <a:bodyPr/>
                    <a:lstStyle/>
                    <a:p>
                      <a:pPr algn="r"/>
                      <a:r>
                        <a:rPr lang="en-US" sz="1200" baseline="0" dirty="0">
                          <a:latin typeface="+mn-lt"/>
                        </a:rPr>
                        <a:t>Portfolio Allocation</a:t>
                      </a:r>
                      <a:endParaRPr lang="en-US" sz="1200" baseline="0" dirty="0">
                        <a:latin typeface="+mn-lt"/>
                        <a:cs typeface="Arial" panose="020B0604020202020204" pitchFamily="34" charset="0"/>
                      </a:endParaRPr>
                    </a:p>
                  </a:txBody>
                  <a:tcPr marL="0" marR="92940" marT="0" marB="0" anchor="ctr"/>
                </a:tc>
                <a:extLst>
                  <a:ext uri="{0D108BD9-81ED-4DB2-BD59-A6C34878D82A}">
                    <a16:rowId xmlns:a16="http://schemas.microsoft.com/office/drawing/2014/main" val="10000"/>
                  </a:ext>
                </a:extLst>
              </a:tr>
              <a:tr h="177370">
                <a:tc>
                  <a:txBody>
                    <a:bodyPr/>
                    <a:lstStyle/>
                    <a:p>
                      <a:r>
                        <a:rPr lang="en-US" sz="1200" b="1" baseline="0" dirty="0">
                          <a:latin typeface="+mn-lt"/>
                        </a:rPr>
                        <a:t>Total Equity </a:t>
                      </a:r>
                      <a:endParaRPr lang="en-US" sz="1200" b="1" baseline="0" dirty="0">
                        <a:latin typeface="+mn-lt"/>
                        <a:cs typeface="Arial" panose="020B0604020202020204" pitchFamily="34" charset="0"/>
                      </a:endParaRPr>
                    </a:p>
                  </a:txBody>
                  <a:tcPr marL="16401" marR="0" marT="0" marB="0" anchor="ctr"/>
                </a:tc>
                <a:tc>
                  <a:txBody>
                    <a:bodyPr/>
                    <a:lstStyle/>
                    <a:p>
                      <a:pPr marL="0" marR="0" lvl="0" indent="0" algn="r" defTabSz="342807" rtl="0" eaLnBrk="1" fontAlgn="auto" latinLnBrk="0" hangingPunct="1">
                        <a:lnSpc>
                          <a:spcPct val="100000"/>
                        </a:lnSpc>
                        <a:spcBef>
                          <a:spcPts val="0"/>
                        </a:spcBef>
                        <a:spcAft>
                          <a:spcPts val="0"/>
                        </a:spcAft>
                        <a:buClrTx/>
                        <a:buSzTx/>
                        <a:buFontTx/>
                        <a:buNone/>
                        <a:tabLst/>
                        <a:defRPr/>
                      </a:pPr>
                      <a:r>
                        <a:rPr lang="en-US" sz="1200" baseline="0" dirty="0">
                          <a:latin typeface="+mn-lt"/>
                        </a:rPr>
                        <a:t>13,267,698</a:t>
                      </a:r>
                      <a:endParaRPr lang="en-US" sz="1200" baseline="0" dirty="0">
                        <a:latin typeface="+mn-lt"/>
                        <a:cs typeface="Arial" panose="020B0604020202020204" pitchFamily="34" charset="0"/>
                      </a:endParaRPr>
                    </a:p>
                  </a:txBody>
                  <a:tcPr marL="16401" marR="90207" marT="0" marB="0" anchor="ctr"/>
                </a:tc>
                <a:tc>
                  <a:txBody>
                    <a:bodyPr/>
                    <a:lstStyle/>
                    <a:p>
                      <a:pPr marL="0" marR="0" lvl="0" indent="0" algn="r" defTabSz="342807" rtl="0" eaLnBrk="1" fontAlgn="auto" latinLnBrk="0" hangingPunct="1">
                        <a:lnSpc>
                          <a:spcPct val="100000"/>
                        </a:lnSpc>
                        <a:spcBef>
                          <a:spcPts val="0"/>
                        </a:spcBef>
                        <a:spcAft>
                          <a:spcPts val="0"/>
                        </a:spcAft>
                        <a:buClrTx/>
                        <a:buSzTx/>
                        <a:buFontTx/>
                        <a:buNone/>
                        <a:tabLst/>
                        <a:defRPr/>
                      </a:pPr>
                      <a:r>
                        <a:rPr lang="en-US" sz="1200" baseline="0" dirty="0">
                          <a:latin typeface="+mn-lt"/>
                        </a:rPr>
                        <a:t>99.4%</a:t>
                      </a:r>
                      <a:endParaRPr lang="en-US" sz="1200" baseline="0" dirty="0">
                        <a:latin typeface="+mn-lt"/>
                        <a:cs typeface="Arial" panose="020B0604020202020204" pitchFamily="34" charset="0"/>
                      </a:endParaRPr>
                    </a:p>
                  </a:txBody>
                  <a:tcPr marL="41003" marR="92940" marT="0" marB="0" anchor="ctr"/>
                </a:tc>
                <a:extLst>
                  <a:ext uri="{0D108BD9-81ED-4DB2-BD59-A6C34878D82A}">
                    <a16:rowId xmlns:a16="http://schemas.microsoft.com/office/drawing/2014/main" val="10001"/>
                  </a:ext>
                </a:extLst>
              </a:tr>
              <a:tr h="177370">
                <a:tc>
                  <a:txBody>
                    <a:bodyPr/>
                    <a:lstStyle/>
                    <a:p>
                      <a:pPr marL="137160">
                        <a:spcBef>
                          <a:spcPts val="0"/>
                        </a:spcBef>
                      </a:pPr>
                      <a:r>
                        <a:rPr lang="en-US" sz="1200" b="0" baseline="0" dirty="0">
                          <a:latin typeface="+mn-lt"/>
                        </a:rPr>
                        <a:t>Large Cap Equity</a:t>
                      </a:r>
                      <a:r>
                        <a:rPr lang="en-US" sz="1200" b="1" baseline="0" dirty="0">
                          <a:latin typeface="+mn-lt"/>
                        </a:rPr>
                        <a:t> </a:t>
                      </a:r>
                      <a:endParaRPr lang="en-US" sz="1200" b="1" i="1" baseline="0" dirty="0">
                        <a:latin typeface="+mn-lt"/>
                        <a:cs typeface="Arial" panose="020B0604020202020204" pitchFamily="34" charset="0"/>
                      </a:endParaRPr>
                    </a:p>
                  </a:txBody>
                  <a:tcPr marL="16401" marR="0" marT="0" marB="0" anchor="ctr"/>
                </a:tc>
                <a:tc>
                  <a:txBody>
                    <a:bodyPr/>
                    <a:lstStyle/>
                    <a:p>
                      <a:pPr marL="0" marR="0" lvl="0" indent="0" algn="r" defTabSz="342807" rtl="0" eaLnBrk="1" fontAlgn="auto" latinLnBrk="0" hangingPunct="1">
                        <a:lnSpc>
                          <a:spcPct val="100000"/>
                        </a:lnSpc>
                        <a:spcBef>
                          <a:spcPts val="0"/>
                        </a:spcBef>
                        <a:spcAft>
                          <a:spcPts val="0"/>
                        </a:spcAft>
                        <a:buClrTx/>
                        <a:buSzTx/>
                        <a:buFontTx/>
                        <a:buNone/>
                        <a:tabLst/>
                        <a:defRPr/>
                      </a:pPr>
                      <a:r>
                        <a:rPr lang="en-US" sz="1200" baseline="0" dirty="0">
                          <a:latin typeface="+mn-lt"/>
                        </a:rPr>
                        <a:t>13,267,698</a:t>
                      </a:r>
                      <a:endParaRPr lang="en-US" sz="1200" baseline="0" dirty="0">
                        <a:latin typeface="+mn-lt"/>
                        <a:cs typeface="Arial" panose="020B0604020202020204" pitchFamily="34" charset="0"/>
                      </a:endParaRPr>
                    </a:p>
                  </a:txBody>
                  <a:tcPr marL="16401" marR="90207" marT="0" marB="0" anchor="ctr"/>
                </a:tc>
                <a:tc>
                  <a:txBody>
                    <a:bodyPr/>
                    <a:lstStyle/>
                    <a:p>
                      <a:pPr marL="0" marR="0" lvl="0" indent="0" algn="r" defTabSz="342807" rtl="0" eaLnBrk="1" fontAlgn="auto" latinLnBrk="0" hangingPunct="1">
                        <a:lnSpc>
                          <a:spcPct val="100000"/>
                        </a:lnSpc>
                        <a:spcBef>
                          <a:spcPts val="0"/>
                        </a:spcBef>
                        <a:spcAft>
                          <a:spcPts val="0"/>
                        </a:spcAft>
                        <a:buClrTx/>
                        <a:buSzTx/>
                        <a:buFontTx/>
                        <a:buNone/>
                        <a:tabLst/>
                        <a:defRPr/>
                      </a:pPr>
                      <a:r>
                        <a:rPr lang="en-US" sz="1200" baseline="0" dirty="0">
                          <a:latin typeface="+mn-lt"/>
                        </a:rPr>
                        <a:t>99.4%</a:t>
                      </a:r>
                      <a:endParaRPr lang="en-US" sz="1200" baseline="0" dirty="0">
                        <a:latin typeface="+mn-lt"/>
                        <a:cs typeface="Arial" panose="020B0604020202020204" pitchFamily="34" charset="0"/>
                      </a:endParaRPr>
                    </a:p>
                  </a:txBody>
                  <a:tcPr marL="41003" marR="92940" marT="0" marB="0" anchor="ctr"/>
                </a:tc>
                <a:extLst>
                  <a:ext uri="{0D108BD9-81ED-4DB2-BD59-A6C34878D82A}">
                    <a16:rowId xmlns:a16="http://schemas.microsoft.com/office/drawing/2014/main" val="10002"/>
                  </a:ext>
                </a:extLst>
              </a:tr>
              <a:tr h="177370">
                <a:tc>
                  <a:txBody>
                    <a:bodyPr/>
                    <a:lstStyle/>
                    <a:p>
                      <a:r>
                        <a:rPr lang="en-US" sz="1200" b="1" baseline="0" dirty="0">
                          <a:latin typeface="+mn-lt"/>
                        </a:rPr>
                        <a:t>Total Short Term </a:t>
                      </a:r>
                      <a:endParaRPr lang="en-US" sz="1200" b="1" baseline="0" dirty="0">
                        <a:latin typeface="+mn-lt"/>
                        <a:cs typeface="Arial" panose="020B0604020202020204" pitchFamily="34" charset="0"/>
                      </a:endParaRPr>
                    </a:p>
                  </a:txBody>
                  <a:tcPr marL="16401" marR="0" marT="0" marB="0" anchor="ctr"/>
                </a:tc>
                <a:tc>
                  <a:txBody>
                    <a:bodyPr/>
                    <a:lstStyle/>
                    <a:p>
                      <a:pPr marL="0" marR="0" lvl="0" indent="0" algn="r" defTabSz="342807" rtl="0" eaLnBrk="1" fontAlgn="auto" latinLnBrk="0" hangingPunct="1">
                        <a:lnSpc>
                          <a:spcPct val="100000"/>
                        </a:lnSpc>
                        <a:spcBef>
                          <a:spcPts val="0"/>
                        </a:spcBef>
                        <a:spcAft>
                          <a:spcPts val="0"/>
                        </a:spcAft>
                        <a:buClrTx/>
                        <a:buSzTx/>
                        <a:buFontTx/>
                        <a:buNone/>
                        <a:tabLst/>
                        <a:defRPr/>
                      </a:pPr>
                      <a:r>
                        <a:rPr lang="en-US" sz="1200" baseline="0" dirty="0">
                          <a:latin typeface="+mn-lt"/>
                        </a:rPr>
                        <a:t>85,938</a:t>
                      </a:r>
                      <a:endParaRPr lang="en-US" sz="1200" baseline="0" dirty="0">
                        <a:latin typeface="+mn-lt"/>
                        <a:cs typeface="Arial" panose="020B0604020202020204" pitchFamily="34" charset="0"/>
                      </a:endParaRPr>
                    </a:p>
                  </a:txBody>
                  <a:tcPr marL="16401" marR="90207" marT="0" marB="0" anchor="ctr"/>
                </a:tc>
                <a:tc>
                  <a:txBody>
                    <a:bodyPr/>
                    <a:lstStyle/>
                    <a:p>
                      <a:pPr marL="0" marR="0" lvl="0" indent="0" algn="r" defTabSz="342807" rtl="0" eaLnBrk="1" fontAlgn="auto" latinLnBrk="0" hangingPunct="1">
                        <a:lnSpc>
                          <a:spcPct val="100000"/>
                        </a:lnSpc>
                        <a:spcBef>
                          <a:spcPts val="0"/>
                        </a:spcBef>
                        <a:spcAft>
                          <a:spcPts val="0"/>
                        </a:spcAft>
                        <a:buClrTx/>
                        <a:buSzTx/>
                        <a:buFontTx/>
                        <a:buNone/>
                        <a:tabLst/>
                        <a:defRPr/>
                      </a:pPr>
                      <a:r>
                        <a:rPr lang="en-US" sz="1200" baseline="0" dirty="0">
                          <a:latin typeface="+mn-lt"/>
                          <a:cs typeface="Arial" panose="020B0604020202020204" pitchFamily="34" charset="0"/>
                        </a:rPr>
                        <a:t>0.6%</a:t>
                      </a:r>
                    </a:p>
                  </a:txBody>
                  <a:tcPr marL="41003" marR="92940" marT="0" marB="0" anchor="ctr"/>
                </a:tc>
                <a:extLst>
                  <a:ext uri="{0D108BD9-81ED-4DB2-BD59-A6C34878D82A}">
                    <a16:rowId xmlns:a16="http://schemas.microsoft.com/office/drawing/2014/main" val="10003"/>
                  </a:ext>
                </a:extLst>
              </a:tr>
              <a:tr h="0">
                <a:tc>
                  <a:txBody>
                    <a:bodyPr/>
                    <a:lstStyle/>
                    <a:p>
                      <a:endParaRPr lang="en-US" sz="1200" b="1" baseline="0" dirty="0">
                        <a:latin typeface="+mn-lt"/>
                        <a:cs typeface="Arial" panose="020B0604020202020204" pitchFamily="34" charset="0"/>
                      </a:endParaRPr>
                    </a:p>
                  </a:txBody>
                  <a:tcPr marL="16401" marR="0" marT="0" marB="0" anchor="ctr"/>
                </a:tc>
                <a:tc>
                  <a:txBody>
                    <a:bodyPr/>
                    <a:lstStyle/>
                    <a:p>
                      <a:pPr marL="0" marR="0" lvl="0" indent="0" algn="r" defTabSz="342807" rtl="0" eaLnBrk="1" fontAlgn="auto" latinLnBrk="0" hangingPunct="1">
                        <a:lnSpc>
                          <a:spcPct val="100000"/>
                        </a:lnSpc>
                        <a:spcBef>
                          <a:spcPts val="0"/>
                        </a:spcBef>
                        <a:spcAft>
                          <a:spcPts val="0"/>
                        </a:spcAft>
                        <a:buClrTx/>
                        <a:buSzTx/>
                        <a:buFontTx/>
                        <a:buNone/>
                        <a:tabLst/>
                        <a:defRPr/>
                      </a:pPr>
                      <a:endParaRPr lang="en-US" sz="1200" baseline="0" dirty="0">
                        <a:latin typeface="+mn-lt"/>
                        <a:cs typeface="Arial" panose="020B0604020202020204" pitchFamily="34" charset="0"/>
                      </a:endParaRPr>
                    </a:p>
                  </a:txBody>
                  <a:tcPr marL="16401" marR="90207" marT="0" marB="0" anchor="ctr"/>
                </a:tc>
                <a:tc>
                  <a:txBody>
                    <a:bodyPr/>
                    <a:lstStyle/>
                    <a:p>
                      <a:pPr marL="0" marR="0" lvl="0" indent="0" algn="r" defTabSz="342807" rtl="0" eaLnBrk="1" fontAlgn="auto" latinLnBrk="0" hangingPunct="1">
                        <a:lnSpc>
                          <a:spcPct val="100000"/>
                        </a:lnSpc>
                        <a:spcBef>
                          <a:spcPts val="0"/>
                        </a:spcBef>
                        <a:spcAft>
                          <a:spcPts val="0"/>
                        </a:spcAft>
                        <a:buClrTx/>
                        <a:buSzTx/>
                        <a:buFontTx/>
                        <a:buNone/>
                        <a:tabLst/>
                        <a:defRPr/>
                      </a:pPr>
                      <a:endParaRPr lang="en-US" sz="1200" baseline="0" dirty="0">
                        <a:latin typeface="+mn-lt"/>
                        <a:cs typeface="Arial" panose="020B0604020202020204" pitchFamily="34" charset="0"/>
                      </a:endParaRPr>
                    </a:p>
                  </a:txBody>
                  <a:tcPr marL="41003" marR="92940" marT="0" marB="0" anchor="ctr"/>
                </a:tc>
                <a:extLst>
                  <a:ext uri="{0D108BD9-81ED-4DB2-BD59-A6C34878D82A}">
                    <a16:rowId xmlns:a16="http://schemas.microsoft.com/office/drawing/2014/main" val="3170498671"/>
                  </a:ext>
                </a:extLst>
              </a:tr>
              <a:tr h="177370">
                <a:tc>
                  <a:txBody>
                    <a:bodyPr/>
                    <a:lstStyle/>
                    <a:p>
                      <a:r>
                        <a:rPr lang="en-US" sz="1200" b="1" baseline="0" dirty="0">
                          <a:latin typeface="+mn-lt"/>
                        </a:rPr>
                        <a:t>Total Portfolio</a:t>
                      </a:r>
                      <a:endParaRPr lang="en-US" sz="1200" b="1" baseline="0" dirty="0">
                        <a:latin typeface="+mn-lt"/>
                        <a:cs typeface="Arial" panose="020B0604020202020204" pitchFamily="34" charset="0"/>
                      </a:endParaRPr>
                    </a:p>
                  </a:txBody>
                  <a:tcPr marL="16401" marR="0" marT="0" marB="0" anchor="ctr"/>
                </a:tc>
                <a:tc>
                  <a:txBody>
                    <a:bodyPr/>
                    <a:lstStyle/>
                    <a:p>
                      <a:pPr marL="0" marR="0" lvl="0" indent="0" algn="r" defTabSz="342807" rtl="0" eaLnBrk="1" fontAlgn="auto" latinLnBrk="0" hangingPunct="1">
                        <a:lnSpc>
                          <a:spcPct val="100000"/>
                        </a:lnSpc>
                        <a:spcBef>
                          <a:spcPts val="0"/>
                        </a:spcBef>
                        <a:spcAft>
                          <a:spcPts val="0"/>
                        </a:spcAft>
                        <a:buClrTx/>
                        <a:buSzTx/>
                        <a:buFontTx/>
                        <a:buNone/>
                        <a:tabLst/>
                        <a:defRPr/>
                      </a:pPr>
                      <a:r>
                        <a:rPr lang="en-US" sz="1200" b="1" baseline="0" dirty="0">
                          <a:latin typeface="+mn-lt"/>
                        </a:rPr>
                        <a:t>13,353,636</a:t>
                      </a:r>
                      <a:endParaRPr lang="en-US" sz="1200" b="1" baseline="0" dirty="0">
                        <a:latin typeface="+mn-lt"/>
                        <a:cs typeface="Arial" panose="020B0604020202020204" pitchFamily="34" charset="0"/>
                      </a:endParaRPr>
                    </a:p>
                  </a:txBody>
                  <a:tcPr marL="16401" marR="90207" marT="0" marB="0" anchor="ctr"/>
                </a:tc>
                <a:tc>
                  <a:txBody>
                    <a:bodyPr/>
                    <a:lstStyle/>
                    <a:p>
                      <a:pPr marL="0" marR="0" lvl="0" indent="0" algn="r" defTabSz="342807" rtl="0" eaLnBrk="1" fontAlgn="auto" latinLnBrk="0" hangingPunct="1">
                        <a:lnSpc>
                          <a:spcPct val="100000"/>
                        </a:lnSpc>
                        <a:spcBef>
                          <a:spcPts val="0"/>
                        </a:spcBef>
                        <a:spcAft>
                          <a:spcPts val="0"/>
                        </a:spcAft>
                        <a:buClrTx/>
                        <a:buSzTx/>
                        <a:buFontTx/>
                        <a:buNone/>
                        <a:tabLst/>
                        <a:defRPr/>
                      </a:pPr>
                      <a:r>
                        <a:rPr lang="en-US" sz="1200" b="1" kern="1200" baseline="0" dirty="0">
                          <a:solidFill>
                            <a:schemeClr val="dk1"/>
                          </a:solidFill>
                          <a:latin typeface="+mn-lt"/>
                        </a:rPr>
                        <a:t>100.0%    </a:t>
                      </a:r>
                      <a:endParaRPr lang="en-US" sz="1200" b="1" kern="1200" baseline="0" dirty="0">
                        <a:solidFill>
                          <a:schemeClr val="dk1"/>
                        </a:solidFill>
                        <a:latin typeface="+mn-lt"/>
                        <a:ea typeface="+mn-ea"/>
                        <a:cs typeface="Arial" panose="020B0604020202020204" pitchFamily="34" charset="0"/>
                      </a:endParaRPr>
                    </a:p>
                  </a:txBody>
                  <a:tcPr marL="41003" marR="92940" marT="0" marB="0" anchor="ctr"/>
                </a:tc>
                <a:extLst>
                  <a:ext uri="{0D108BD9-81ED-4DB2-BD59-A6C34878D82A}">
                    <a16:rowId xmlns:a16="http://schemas.microsoft.com/office/drawing/2014/main" val="10005"/>
                  </a:ext>
                </a:extLst>
              </a:tr>
            </a:tbl>
          </a:graphicData>
        </a:graphic>
      </p:graphicFrame>
      <p:sp>
        <p:nvSpPr>
          <p:cNvPr id="10" name="Slide Number Placeholder 9">
            <a:extLst>
              <a:ext uri="{FF2B5EF4-FFF2-40B4-BE49-F238E27FC236}">
                <a16:creationId xmlns:a16="http://schemas.microsoft.com/office/drawing/2014/main" id="{C87812A2-0A1D-3799-5889-E4417D212678}"/>
              </a:ext>
            </a:extLst>
          </p:cNvPr>
          <p:cNvSpPr>
            <a:spLocks noGrp="1"/>
          </p:cNvSpPr>
          <p:nvPr>
            <p:ph type="sldNum" sz="quarter" idx="12"/>
          </p:nvPr>
        </p:nvSpPr>
        <p:spPr/>
        <p:txBody>
          <a:bodyPr/>
          <a:lstStyle/>
          <a:p>
            <a:fld id="{F30A7A1B-CB85-4EFE-886E-49BE227B8847}" type="slidenum">
              <a:rPr lang="en-US" smtClean="0">
                <a:solidFill>
                  <a:schemeClr val="tx1"/>
                </a:solidFill>
              </a:rPr>
              <a:t>15</a:t>
            </a:fld>
            <a:endParaRPr lang="en-US" dirty="0">
              <a:solidFill>
                <a:schemeClr val="tx1"/>
              </a:solidFill>
            </a:endParaRPr>
          </a:p>
        </p:txBody>
      </p:sp>
      <p:sp>
        <p:nvSpPr>
          <p:cNvPr id="12" name="Slide Number Placeholder 2">
            <a:extLst>
              <a:ext uri="{FF2B5EF4-FFF2-40B4-BE49-F238E27FC236}">
                <a16:creationId xmlns:a16="http://schemas.microsoft.com/office/drawing/2014/main" id="{3FEA1B7E-9012-EEA5-A829-9D1B8E1E6E0A}"/>
              </a:ext>
            </a:extLst>
          </p:cNvPr>
          <p:cNvSpPr txBox="1">
            <a:spLocks/>
          </p:cNvSpPr>
          <p:nvPr/>
        </p:nvSpPr>
        <p:spPr>
          <a:xfrm>
            <a:off x="7857221" y="7428591"/>
            <a:ext cx="2192558" cy="413808"/>
          </a:xfrm>
          <a:prstGeom prst="rect">
            <a:avLst/>
          </a:prstGeom>
        </p:spPr>
        <p:txBody>
          <a:bodyPr vert="horz" lIns="91440" tIns="45720" rIns="91440" bIns="45720" rtlCol="0" anchor="ctr"/>
          <a:lstStyle>
            <a:defPPr>
              <a:defRPr lang="en-US"/>
            </a:defPPr>
            <a:lvl1pPr marL="0" algn="r" defTabSz="457200" rtl="0" eaLnBrk="1" latinLnBrk="0" hangingPunct="1">
              <a:defRPr sz="1320" kern="1200">
                <a:solidFill>
                  <a:schemeClr val="accent2">
                    <a:lumMod val="90000"/>
                    <a:lumOff val="1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0A7A1B-CB85-4EFE-886E-49BE227B8847}" type="slidenum">
              <a:rPr lang="en-US" smtClean="0">
                <a:solidFill>
                  <a:schemeClr val="bg1"/>
                </a:solidFill>
              </a:rPr>
              <a:pPr/>
              <a:t>15</a:t>
            </a:fld>
            <a:endParaRPr lang="en-US" dirty="0">
              <a:solidFill>
                <a:schemeClr val="bg1"/>
              </a:solidFill>
            </a:endParaRPr>
          </a:p>
        </p:txBody>
      </p:sp>
    </p:spTree>
    <p:extLst>
      <p:ext uri="{BB962C8B-B14F-4D97-AF65-F5344CB8AC3E}">
        <p14:creationId xmlns:p14="http://schemas.microsoft.com/office/powerpoint/2010/main" val="22003611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black arrow&#10;&#10;Description automatically generated">
            <a:extLst>
              <a:ext uri="{FF2B5EF4-FFF2-40B4-BE49-F238E27FC236}">
                <a16:creationId xmlns:a16="http://schemas.microsoft.com/office/drawing/2014/main" id="{3E419DB4-0E5D-52ED-52D3-F12D5886FB56}"/>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2"/>
            <a:ext cx="10058400" cy="7772401"/>
          </a:xfrm>
          <a:prstGeom prst="rect">
            <a:avLst/>
          </a:prstGeom>
        </p:spPr>
      </p:pic>
      <p:sp>
        <p:nvSpPr>
          <p:cNvPr id="4" name="TextBox 3">
            <a:extLst>
              <a:ext uri="{FF2B5EF4-FFF2-40B4-BE49-F238E27FC236}">
                <a16:creationId xmlns:a16="http://schemas.microsoft.com/office/drawing/2014/main" id="{B48D72DF-B13D-CD4E-70B5-FB92450B958F}"/>
              </a:ext>
            </a:extLst>
          </p:cNvPr>
          <p:cNvSpPr txBox="1"/>
          <p:nvPr/>
        </p:nvSpPr>
        <p:spPr>
          <a:xfrm>
            <a:off x="761999" y="703220"/>
            <a:ext cx="8299807" cy="861774"/>
          </a:xfrm>
          <a:prstGeom prst="rect">
            <a:avLst/>
          </a:prstGeom>
          <a:noFill/>
        </p:spPr>
        <p:txBody>
          <a:bodyPr wrap="square" rtlCol="0">
            <a:spAutoFit/>
          </a:bodyPr>
          <a:lstStyle/>
          <a:p>
            <a:r>
              <a:rPr lang="en-US" sz="3000" b="1" cap="all" dirty="0">
                <a:solidFill>
                  <a:schemeClr val="accent2">
                    <a:lumMod val="90000"/>
                    <a:lumOff val="10000"/>
                  </a:schemeClr>
                </a:solidFill>
              </a:rPr>
              <a:t>Kentucky League of Cities Investment Pool</a:t>
            </a:r>
          </a:p>
          <a:p>
            <a:r>
              <a:rPr lang="en-US" sz="2000" kern="1200" cap="all" spc="17" dirty="0">
                <a:ea typeface="+mj-ea"/>
                <a:cs typeface="+mj-cs"/>
              </a:rPr>
              <a:t>Dividend Focus </a:t>
            </a:r>
            <a:r>
              <a:rPr lang="en-US" sz="2000" cap="all" dirty="0"/>
              <a:t>Fund • Summary snapshot as of June 30, 2024</a:t>
            </a:r>
          </a:p>
        </p:txBody>
      </p:sp>
      <p:pic>
        <p:nvPicPr>
          <p:cNvPr id="10" name="Graphic 9">
            <a:extLst>
              <a:ext uri="{FF2B5EF4-FFF2-40B4-BE49-F238E27FC236}">
                <a16:creationId xmlns:a16="http://schemas.microsoft.com/office/drawing/2014/main" id="{4C311D43-2DAC-8FE2-9D4B-89B12949CF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4237" y="484145"/>
            <a:ext cx="1266825" cy="219075"/>
          </a:xfrm>
          <a:prstGeom prst="rect">
            <a:avLst/>
          </a:prstGeom>
        </p:spPr>
      </p:pic>
      <p:graphicFrame>
        <p:nvGraphicFramePr>
          <p:cNvPr id="46" name="object 2">
            <a:extLst>
              <a:ext uri="{FF2B5EF4-FFF2-40B4-BE49-F238E27FC236}">
                <a16:creationId xmlns:a16="http://schemas.microsoft.com/office/drawing/2014/main" id="{A16FFE0E-8594-89CE-F3CB-C1C40231C796}"/>
              </a:ext>
            </a:extLst>
          </p:cNvPr>
          <p:cNvGraphicFramePr>
            <a:graphicFrameLocks noGrp="1"/>
          </p:cNvGraphicFramePr>
          <p:nvPr>
            <p:extLst>
              <p:ext uri="{D42A27DB-BD31-4B8C-83A1-F6EECF244321}">
                <p14:modId xmlns:p14="http://schemas.microsoft.com/office/powerpoint/2010/main" val="470322558"/>
              </p:ext>
            </p:extLst>
          </p:nvPr>
        </p:nvGraphicFramePr>
        <p:xfrm>
          <a:off x="4588046" y="1684609"/>
          <a:ext cx="4941100" cy="5763374"/>
        </p:xfrm>
        <a:graphic>
          <a:graphicData uri="http://schemas.openxmlformats.org/drawingml/2006/table">
            <a:tbl>
              <a:tblPr firstRow="1" bandRow="1">
                <a:tableStyleId>{2D5ABB26-0587-4C30-8999-92F81FD0307C}</a:tableStyleId>
              </a:tblPr>
              <a:tblGrid>
                <a:gridCol w="442475">
                  <a:extLst>
                    <a:ext uri="{9D8B030D-6E8A-4147-A177-3AD203B41FA5}">
                      <a16:colId xmlns:a16="http://schemas.microsoft.com/office/drawing/2014/main" val="20000"/>
                    </a:ext>
                  </a:extLst>
                </a:gridCol>
                <a:gridCol w="2020283">
                  <a:extLst>
                    <a:ext uri="{9D8B030D-6E8A-4147-A177-3AD203B41FA5}">
                      <a16:colId xmlns:a16="http://schemas.microsoft.com/office/drawing/2014/main" val="20001"/>
                    </a:ext>
                  </a:extLst>
                </a:gridCol>
                <a:gridCol w="992670">
                  <a:extLst>
                    <a:ext uri="{9D8B030D-6E8A-4147-A177-3AD203B41FA5}">
                      <a16:colId xmlns:a16="http://schemas.microsoft.com/office/drawing/2014/main" val="20002"/>
                    </a:ext>
                  </a:extLst>
                </a:gridCol>
                <a:gridCol w="1485672">
                  <a:extLst>
                    <a:ext uri="{9D8B030D-6E8A-4147-A177-3AD203B41FA5}">
                      <a16:colId xmlns:a16="http://schemas.microsoft.com/office/drawing/2014/main" val="20003"/>
                    </a:ext>
                  </a:extLst>
                </a:gridCol>
              </a:tblGrid>
              <a:tr h="692870">
                <a:tc gridSpan="3">
                  <a:txBody>
                    <a:bodyPr/>
                    <a:lstStyle/>
                    <a:p>
                      <a:pPr marL="2363470" marR="65405" lvl="2" indent="-44450" algn="ctr">
                        <a:lnSpc>
                          <a:spcPct val="100000"/>
                        </a:lnSpc>
                        <a:spcBef>
                          <a:spcPts val="10"/>
                        </a:spcBef>
                      </a:pPr>
                      <a:r>
                        <a:rPr lang="en-US" sz="1200" b="1" cap="all" spc="-80" baseline="0" dirty="0">
                          <a:solidFill>
                            <a:schemeClr val="accent2">
                              <a:lumMod val="75000"/>
                              <a:lumOff val="25000"/>
                            </a:schemeClr>
                          </a:solidFill>
                          <a:latin typeface="+mn-lt"/>
                          <a:cs typeface="Century Gothic"/>
                        </a:rPr>
                        <a:t>DIVIDEND FOCUS FUND</a:t>
                      </a:r>
                      <a:endParaRPr sz="1200" cap="all" baseline="0" dirty="0">
                        <a:solidFill>
                          <a:schemeClr val="accent2">
                            <a:lumMod val="75000"/>
                            <a:lumOff val="25000"/>
                          </a:schemeClr>
                        </a:solidFill>
                        <a:latin typeface="+mn-lt"/>
                        <a:cs typeface="Century Gothic"/>
                      </a:endParaRPr>
                    </a:p>
                  </a:txBody>
                  <a:tcPr marL="0" marR="0" marT="0" marB="0" anchor="ctr"/>
                </a:tc>
                <a:tc hMerge="1">
                  <a:txBody>
                    <a:bodyPr/>
                    <a:lstStyle/>
                    <a:p>
                      <a:endParaRPr/>
                    </a:p>
                  </a:txBody>
                  <a:tcPr marL="0" marR="0" marT="0" marB="0"/>
                </a:tc>
                <a:tc hMerge="1">
                  <a:txBody>
                    <a:bodyPr/>
                    <a:lstStyle/>
                    <a:p>
                      <a:endParaRPr/>
                    </a:p>
                  </a:txBody>
                  <a:tcPr marL="0" marR="0" marT="0" marB="0"/>
                </a:tc>
                <a:tc>
                  <a:txBody>
                    <a:bodyPr/>
                    <a:lstStyle/>
                    <a:p>
                      <a:pPr marL="96520" marR="46990" indent="-23495" algn="ctr">
                        <a:lnSpc>
                          <a:spcPct val="100000"/>
                        </a:lnSpc>
                        <a:spcBef>
                          <a:spcPts val="10"/>
                        </a:spcBef>
                      </a:pPr>
                      <a:r>
                        <a:rPr lang="en-US" sz="1200" b="1" cap="all" baseline="0" dirty="0">
                          <a:solidFill>
                            <a:schemeClr val="accent2">
                              <a:lumMod val="75000"/>
                              <a:lumOff val="25000"/>
                            </a:schemeClr>
                          </a:solidFill>
                          <a:latin typeface="+mn-lt"/>
                          <a:cs typeface="Century Gothic"/>
                        </a:rPr>
                        <a:t>Russell 1000 </a:t>
                      </a:r>
                    </a:p>
                    <a:p>
                      <a:pPr marL="96520" marR="46990" indent="-23495" algn="ctr">
                        <a:lnSpc>
                          <a:spcPct val="100000"/>
                        </a:lnSpc>
                        <a:spcBef>
                          <a:spcPts val="10"/>
                        </a:spcBef>
                      </a:pPr>
                      <a:r>
                        <a:rPr lang="en-US" sz="1200" b="1" cap="all" baseline="0" dirty="0">
                          <a:solidFill>
                            <a:schemeClr val="accent2">
                              <a:lumMod val="75000"/>
                              <a:lumOff val="25000"/>
                            </a:schemeClr>
                          </a:solidFill>
                          <a:latin typeface="+mn-lt"/>
                          <a:cs typeface="Century Gothic"/>
                        </a:rPr>
                        <a:t>Value Index</a:t>
                      </a:r>
                      <a:endParaRPr sz="1200" cap="all" baseline="0" dirty="0">
                        <a:solidFill>
                          <a:schemeClr val="accent2">
                            <a:lumMod val="75000"/>
                            <a:lumOff val="25000"/>
                          </a:schemeClr>
                        </a:solidFill>
                        <a:latin typeface="+mn-lt"/>
                        <a:cs typeface="Century Gothic"/>
                      </a:endParaRPr>
                    </a:p>
                  </a:txBody>
                  <a:tcPr marL="0" marR="0" marT="1257" marB="0" anchor="ctr">
                    <a:lnB w="12700" cap="flat" cmpd="sng" algn="ctr">
                      <a:solidFill>
                        <a:srgbClr val="0069AA"/>
                      </a:solidFill>
                      <a:prstDash val="solid"/>
                      <a:round/>
                      <a:headEnd type="none" w="med" len="med"/>
                      <a:tailEnd type="none" w="med" len="med"/>
                    </a:lnB>
                  </a:tcPr>
                </a:tc>
                <a:extLst>
                  <a:ext uri="{0D108BD9-81ED-4DB2-BD59-A6C34878D82A}">
                    <a16:rowId xmlns:a16="http://schemas.microsoft.com/office/drawing/2014/main" val="10000"/>
                  </a:ext>
                </a:extLst>
              </a:tr>
              <a:tr h="376584">
                <a:tc>
                  <a:txBody>
                    <a:bodyPr/>
                    <a:lstStyle/>
                    <a:p>
                      <a:pPr marL="21590" algn="ctr">
                        <a:lnSpc>
                          <a:spcPct val="100000"/>
                        </a:lnSpc>
                      </a:pPr>
                      <a:r>
                        <a:rPr lang="en-US" sz="1400" b="1" dirty="0">
                          <a:solidFill>
                            <a:srgbClr val="7030A0"/>
                          </a:solidFill>
                          <a:latin typeface="+mn-lt"/>
                          <a:cs typeface="Wingdings 2"/>
                          <a:sym typeface="Wingdings 2" panose="05020102010507070707" pitchFamily="18" charset="2"/>
                        </a:rPr>
                        <a:t></a:t>
                      </a:r>
                      <a:endParaRPr sz="1400" b="1" dirty="0">
                        <a:solidFill>
                          <a:srgbClr val="7030A0"/>
                        </a:solidFill>
                        <a:latin typeface="+mn-lt"/>
                        <a:cs typeface="Wingdings 2"/>
                      </a:endParaRPr>
                    </a:p>
                  </a:txBody>
                  <a:tcPr marL="0" marR="0" marT="0" marB="0"/>
                </a:tc>
                <a:tc>
                  <a:txBody>
                    <a:bodyPr/>
                    <a:lstStyle/>
                    <a:p>
                      <a:pPr marL="8890">
                        <a:lnSpc>
                          <a:spcPct val="100000"/>
                        </a:lnSpc>
                        <a:spcBef>
                          <a:spcPts val="270"/>
                        </a:spcBef>
                      </a:pPr>
                      <a:r>
                        <a:rPr sz="1400" b="1" spc="-20" dirty="0">
                          <a:solidFill>
                            <a:srgbClr val="585858"/>
                          </a:solidFill>
                          <a:latin typeface="+mn-lt"/>
                          <a:cs typeface="Tahoma"/>
                        </a:rPr>
                        <a:t>Communication</a:t>
                      </a:r>
                      <a:r>
                        <a:rPr sz="1400" b="1" spc="65" dirty="0">
                          <a:solidFill>
                            <a:srgbClr val="585858"/>
                          </a:solidFill>
                          <a:latin typeface="+mn-lt"/>
                          <a:cs typeface="Tahoma"/>
                        </a:rPr>
                        <a:t> </a:t>
                      </a:r>
                      <a:r>
                        <a:rPr sz="1400" b="1" spc="-10" dirty="0">
                          <a:solidFill>
                            <a:srgbClr val="585858"/>
                          </a:solidFill>
                          <a:latin typeface="+mn-lt"/>
                          <a:cs typeface="Tahoma"/>
                        </a:rPr>
                        <a:t>Services</a:t>
                      </a:r>
                      <a:endParaRPr sz="1400" b="1" dirty="0">
                        <a:latin typeface="+mn-lt"/>
                        <a:cs typeface="Tahoma"/>
                      </a:endParaRPr>
                    </a:p>
                  </a:txBody>
                  <a:tcPr marL="0" marR="0" marT="33932" marB="0">
                    <a:lnT w="12700">
                      <a:solidFill>
                        <a:srgbClr val="0069AA"/>
                      </a:solidFill>
                      <a:prstDash val="solid"/>
                    </a:lnT>
                    <a:solidFill>
                      <a:srgbClr val="F1F1F1"/>
                    </a:solidFill>
                  </a:tcPr>
                </a:tc>
                <a:tc>
                  <a:txBody>
                    <a:bodyPr/>
                    <a:lstStyle/>
                    <a:p>
                      <a:pPr marL="241935">
                        <a:lnSpc>
                          <a:spcPct val="100000"/>
                        </a:lnSpc>
                        <a:spcBef>
                          <a:spcPts val="235"/>
                        </a:spcBef>
                      </a:pPr>
                      <a:r>
                        <a:rPr lang="en-US" sz="1400" b="1" spc="-25" dirty="0">
                          <a:solidFill>
                            <a:srgbClr val="585858"/>
                          </a:solidFill>
                          <a:latin typeface="+mn-lt"/>
                          <a:cs typeface="Century Gothic"/>
                        </a:rPr>
                        <a:t>3.9</a:t>
                      </a:r>
                      <a:endParaRPr sz="1400" dirty="0">
                        <a:latin typeface="+mn-lt"/>
                        <a:cs typeface="Century Gothic"/>
                      </a:endParaRPr>
                    </a:p>
                  </a:txBody>
                  <a:tcPr marL="0" marR="0" marT="28703" marB="0">
                    <a:lnT w="12700">
                      <a:solidFill>
                        <a:srgbClr val="0069AA"/>
                      </a:solidFill>
                      <a:prstDash val="solid"/>
                    </a:lnT>
                    <a:solidFill>
                      <a:srgbClr val="F1F1F1"/>
                    </a:solidFill>
                  </a:tcPr>
                </a:tc>
                <a:tc>
                  <a:txBody>
                    <a:bodyPr/>
                    <a:lstStyle/>
                    <a:p>
                      <a:pPr marL="10795" algn="ctr">
                        <a:lnSpc>
                          <a:spcPct val="100000"/>
                        </a:lnSpc>
                        <a:spcBef>
                          <a:spcPts val="235"/>
                        </a:spcBef>
                      </a:pPr>
                      <a:r>
                        <a:rPr lang="en-US" sz="1400" spc="-25" dirty="0">
                          <a:solidFill>
                            <a:srgbClr val="585858"/>
                          </a:solidFill>
                          <a:latin typeface="+mn-lt"/>
                          <a:cs typeface="Tahoma"/>
                        </a:rPr>
                        <a:t>4.5</a:t>
                      </a:r>
                      <a:endParaRPr sz="1400" dirty="0">
                        <a:latin typeface="+mn-lt"/>
                        <a:cs typeface="Tahoma"/>
                      </a:endParaRPr>
                    </a:p>
                  </a:txBody>
                  <a:tcPr marL="0" marR="0" marT="28703" marB="0">
                    <a:lnT w="12700">
                      <a:solidFill>
                        <a:srgbClr val="0069AA"/>
                      </a:solidFill>
                      <a:prstDash val="solid"/>
                    </a:lnT>
                    <a:solidFill>
                      <a:srgbClr val="F1F1F1"/>
                    </a:solidFill>
                  </a:tcPr>
                </a:tc>
                <a:extLst>
                  <a:ext uri="{0D108BD9-81ED-4DB2-BD59-A6C34878D82A}">
                    <a16:rowId xmlns:a16="http://schemas.microsoft.com/office/drawing/2014/main" val="10001"/>
                  </a:ext>
                </a:extLst>
              </a:tr>
              <a:tr h="417123">
                <a:tc>
                  <a:txBody>
                    <a:bodyPr/>
                    <a:lstStyle/>
                    <a:p>
                      <a:pPr marL="21590" marR="0" lvl="0" indent="0" algn="ctr" defTabSz="1005840" rtl="0" eaLnBrk="1" fontAlgn="auto" latinLnBrk="0" hangingPunct="1">
                        <a:lnSpc>
                          <a:spcPct val="100000"/>
                        </a:lnSpc>
                        <a:spcBef>
                          <a:spcPts val="0"/>
                        </a:spcBef>
                        <a:spcAft>
                          <a:spcPts val="0"/>
                        </a:spcAft>
                        <a:buClrTx/>
                        <a:buSzTx/>
                        <a:buFontTx/>
                        <a:buNone/>
                        <a:tabLst/>
                        <a:defRPr/>
                      </a:pPr>
                      <a:r>
                        <a:rPr lang="en-US" sz="1400" b="1" dirty="0">
                          <a:solidFill>
                            <a:srgbClr val="006D51"/>
                          </a:solidFill>
                          <a:latin typeface="+mn-lt"/>
                          <a:cs typeface="Wingdings 2"/>
                          <a:sym typeface="Wingdings 2" panose="05020102010507070707" pitchFamily="18" charset="2"/>
                        </a:rPr>
                        <a:t></a:t>
                      </a:r>
                      <a:endParaRPr lang="en-US" sz="1400" b="1" dirty="0">
                        <a:solidFill>
                          <a:srgbClr val="006D51"/>
                        </a:solidFill>
                        <a:latin typeface="+mn-lt"/>
                        <a:cs typeface="Wingdings 2"/>
                      </a:endParaRPr>
                    </a:p>
                    <a:p>
                      <a:pPr marL="21590" algn="ctr">
                        <a:lnSpc>
                          <a:spcPct val="100000"/>
                        </a:lnSpc>
                      </a:pPr>
                      <a:endParaRPr sz="1400" b="1" dirty="0">
                        <a:latin typeface="+mn-lt"/>
                        <a:cs typeface="Wingdings 2"/>
                      </a:endParaRPr>
                    </a:p>
                  </a:txBody>
                  <a:tcPr marL="0" marR="0" marT="0" marB="0"/>
                </a:tc>
                <a:tc>
                  <a:txBody>
                    <a:bodyPr/>
                    <a:lstStyle/>
                    <a:p>
                      <a:pPr marL="8890">
                        <a:lnSpc>
                          <a:spcPct val="100000"/>
                        </a:lnSpc>
                        <a:spcBef>
                          <a:spcPts val="270"/>
                        </a:spcBef>
                      </a:pPr>
                      <a:r>
                        <a:rPr sz="1400" b="1" spc="-10" dirty="0">
                          <a:solidFill>
                            <a:srgbClr val="585858"/>
                          </a:solidFill>
                          <a:latin typeface="+mn-lt"/>
                          <a:cs typeface="Tahoma"/>
                        </a:rPr>
                        <a:t>Consumer</a:t>
                      </a:r>
                      <a:r>
                        <a:rPr sz="1400" b="1" dirty="0">
                          <a:solidFill>
                            <a:srgbClr val="585858"/>
                          </a:solidFill>
                          <a:latin typeface="+mn-lt"/>
                          <a:cs typeface="Tahoma"/>
                        </a:rPr>
                        <a:t> </a:t>
                      </a:r>
                      <a:r>
                        <a:rPr sz="1400" b="1" spc="-10" dirty="0">
                          <a:solidFill>
                            <a:srgbClr val="585858"/>
                          </a:solidFill>
                          <a:latin typeface="+mn-lt"/>
                          <a:cs typeface="Tahoma"/>
                        </a:rPr>
                        <a:t>Discretionary</a:t>
                      </a:r>
                      <a:endParaRPr sz="1400" b="1" dirty="0">
                        <a:latin typeface="+mn-lt"/>
                        <a:cs typeface="Tahoma"/>
                      </a:endParaRPr>
                    </a:p>
                  </a:txBody>
                  <a:tcPr marL="0" marR="0" marT="33932" marB="0"/>
                </a:tc>
                <a:tc>
                  <a:txBody>
                    <a:bodyPr/>
                    <a:lstStyle/>
                    <a:p>
                      <a:pPr marL="241935">
                        <a:lnSpc>
                          <a:spcPct val="100000"/>
                        </a:lnSpc>
                        <a:spcBef>
                          <a:spcPts val="235"/>
                        </a:spcBef>
                      </a:pPr>
                      <a:r>
                        <a:rPr lang="en-US" sz="1400" b="1" spc="-25" dirty="0">
                          <a:solidFill>
                            <a:srgbClr val="585858"/>
                          </a:solidFill>
                          <a:latin typeface="+mn-lt"/>
                          <a:cs typeface="Century Gothic"/>
                        </a:rPr>
                        <a:t>5.3</a:t>
                      </a:r>
                      <a:endParaRPr sz="1400" dirty="0">
                        <a:latin typeface="+mn-lt"/>
                        <a:cs typeface="Century Gothic"/>
                      </a:endParaRPr>
                    </a:p>
                  </a:txBody>
                  <a:tcPr marL="0" marR="0" marT="28703" marB="0"/>
                </a:tc>
                <a:tc>
                  <a:txBody>
                    <a:bodyPr/>
                    <a:lstStyle/>
                    <a:p>
                      <a:pPr marL="10795" algn="ctr">
                        <a:lnSpc>
                          <a:spcPct val="100000"/>
                        </a:lnSpc>
                        <a:spcBef>
                          <a:spcPts val="235"/>
                        </a:spcBef>
                      </a:pPr>
                      <a:r>
                        <a:rPr lang="en-US" sz="1400" spc="-25" dirty="0">
                          <a:solidFill>
                            <a:srgbClr val="585858"/>
                          </a:solidFill>
                          <a:latin typeface="+mn-lt"/>
                          <a:cs typeface="Tahoma"/>
                        </a:rPr>
                        <a:t>4.7</a:t>
                      </a:r>
                      <a:endParaRPr sz="1400" dirty="0">
                        <a:latin typeface="+mn-lt"/>
                        <a:cs typeface="Tahoma"/>
                      </a:endParaRPr>
                    </a:p>
                  </a:txBody>
                  <a:tcPr marL="0" marR="0" marT="28703" marB="0"/>
                </a:tc>
                <a:extLst>
                  <a:ext uri="{0D108BD9-81ED-4DB2-BD59-A6C34878D82A}">
                    <a16:rowId xmlns:a16="http://schemas.microsoft.com/office/drawing/2014/main" val="10002"/>
                  </a:ext>
                </a:extLst>
              </a:tr>
              <a:tr h="417123">
                <a:tc>
                  <a:txBody>
                    <a:bodyPr/>
                    <a:lstStyle/>
                    <a:p>
                      <a:pPr marL="21590" marR="0" lvl="0" indent="0" algn="ctr" defTabSz="1005840" rtl="0" eaLnBrk="1" fontAlgn="auto" latinLnBrk="0" hangingPunct="1">
                        <a:lnSpc>
                          <a:spcPct val="100000"/>
                        </a:lnSpc>
                        <a:spcBef>
                          <a:spcPts val="0"/>
                        </a:spcBef>
                        <a:spcAft>
                          <a:spcPts val="0"/>
                        </a:spcAft>
                        <a:buClrTx/>
                        <a:buSzTx/>
                        <a:buFontTx/>
                        <a:buNone/>
                        <a:tabLst/>
                        <a:defRPr/>
                      </a:pPr>
                      <a:r>
                        <a:rPr lang="en-US" sz="1400" b="1" dirty="0">
                          <a:solidFill>
                            <a:srgbClr val="6CB33E"/>
                          </a:solidFill>
                          <a:latin typeface="+mn-lt"/>
                          <a:cs typeface="Wingdings 2"/>
                          <a:sym typeface="Wingdings 2" panose="05020102010507070707" pitchFamily="18" charset="2"/>
                        </a:rPr>
                        <a:t></a:t>
                      </a:r>
                      <a:endParaRPr lang="en-US" sz="1400" b="1" dirty="0">
                        <a:solidFill>
                          <a:srgbClr val="6CB33E"/>
                        </a:solidFill>
                        <a:latin typeface="+mn-lt"/>
                        <a:cs typeface="Wingdings 2"/>
                      </a:endParaRPr>
                    </a:p>
                    <a:p>
                      <a:pPr marL="21590" algn="ctr">
                        <a:lnSpc>
                          <a:spcPct val="100000"/>
                        </a:lnSpc>
                      </a:pPr>
                      <a:endParaRPr sz="1400" b="1" dirty="0">
                        <a:latin typeface="+mn-lt"/>
                        <a:cs typeface="Wingdings 2"/>
                      </a:endParaRPr>
                    </a:p>
                  </a:txBody>
                  <a:tcPr marL="0" marR="0" marT="0" marB="0"/>
                </a:tc>
                <a:tc>
                  <a:txBody>
                    <a:bodyPr/>
                    <a:lstStyle/>
                    <a:p>
                      <a:pPr marL="8890">
                        <a:lnSpc>
                          <a:spcPct val="100000"/>
                        </a:lnSpc>
                        <a:spcBef>
                          <a:spcPts val="270"/>
                        </a:spcBef>
                      </a:pPr>
                      <a:r>
                        <a:rPr sz="1400" b="1" spc="-10" dirty="0">
                          <a:solidFill>
                            <a:srgbClr val="585858"/>
                          </a:solidFill>
                          <a:latin typeface="+mn-lt"/>
                          <a:cs typeface="Tahoma"/>
                        </a:rPr>
                        <a:t>Consumer</a:t>
                      </a:r>
                      <a:r>
                        <a:rPr sz="1400" b="1" dirty="0">
                          <a:solidFill>
                            <a:srgbClr val="585858"/>
                          </a:solidFill>
                          <a:latin typeface="+mn-lt"/>
                          <a:cs typeface="Tahoma"/>
                        </a:rPr>
                        <a:t> </a:t>
                      </a:r>
                      <a:r>
                        <a:rPr sz="1400" b="1" spc="-10" dirty="0">
                          <a:solidFill>
                            <a:srgbClr val="585858"/>
                          </a:solidFill>
                          <a:latin typeface="+mn-lt"/>
                          <a:cs typeface="Tahoma"/>
                        </a:rPr>
                        <a:t>Staples</a:t>
                      </a:r>
                      <a:endParaRPr sz="1400" b="1" dirty="0">
                        <a:latin typeface="+mn-lt"/>
                        <a:cs typeface="Tahoma"/>
                      </a:endParaRPr>
                    </a:p>
                  </a:txBody>
                  <a:tcPr marL="0" marR="0" marT="33932" marB="0">
                    <a:solidFill>
                      <a:srgbClr val="F1F1F1"/>
                    </a:solidFill>
                  </a:tcPr>
                </a:tc>
                <a:tc>
                  <a:txBody>
                    <a:bodyPr/>
                    <a:lstStyle/>
                    <a:p>
                      <a:pPr marL="241935">
                        <a:lnSpc>
                          <a:spcPct val="100000"/>
                        </a:lnSpc>
                        <a:spcBef>
                          <a:spcPts val="235"/>
                        </a:spcBef>
                      </a:pPr>
                      <a:r>
                        <a:rPr lang="en-US" sz="1400" b="1" spc="-25" dirty="0">
                          <a:solidFill>
                            <a:srgbClr val="585858"/>
                          </a:solidFill>
                          <a:latin typeface="+mn-lt"/>
                          <a:cs typeface="Century Gothic"/>
                        </a:rPr>
                        <a:t>7.3</a:t>
                      </a:r>
                      <a:endParaRPr sz="1400" dirty="0">
                        <a:latin typeface="+mn-lt"/>
                        <a:cs typeface="Century Gothic"/>
                      </a:endParaRPr>
                    </a:p>
                  </a:txBody>
                  <a:tcPr marL="0" marR="0" marT="28703" marB="0">
                    <a:solidFill>
                      <a:srgbClr val="F1F1F1"/>
                    </a:solidFill>
                  </a:tcPr>
                </a:tc>
                <a:tc>
                  <a:txBody>
                    <a:bodyPr/>
                    <a:lstStyle/>
                    <a:p>
                      <a:pPr marL="10795" algn="ctr">
                        <a:lnSpc>
                          <a:spcPct val="100000"/>
                        </a:lnSpc>
                        <a:spcBef>
                          <a:spcPts val="235"/>
                        </a:spcBef>
                      </a:pPr>
                      <a:r>
                        <a:rPr lang="en-US" sz="1400" spc="-25" dirty="0">
                          <a:solidFill>
                            <a:srgbClr val="585858"/>
                          </a:solidFill>
                          <a:latin typeface="+mn-lt"/>
                          <a:cs typeface="Tahoma"/>
                        </a:rPr>
                        <a:t>7.9</a:t>
                      </a:r>
                      <a:endParaRPr sz="1400" dirty="0">
                        <a:latin typeface="+mn-lt"/>
                        <a:cs typeface="Tahoma"/>
                      </a:endParaRPr>
                    </a:p>
                  </a:txBody>
                  <a:tcPr marL="0" marR="0" marT="28703" marB="0">
                    <a:solidFill>
                      <a:srgbClr val="F1F1F1"/>
                    </a:solidFill>
                  </a:tcPr>
                </a:tc>
                <a:extLst>
                  <a:ext uri="{0D108BD9-81ED-4DB2-BD59-A6C34878D82A}">
                    <a16:rowId xmlns:a16="http://schemas.microsoft.com/office/drawing/2014/main" val="10003"/>
                  </a:ext>
                </a:extLst>
              </a:tr>
              <a:tr h="417123">
                <a:tc>
                  <a:txBody>
                    <a:bodyPr/>
                    <a:lstStyle/>
                    <a:p>
                      <a:pPr marL="21590" marR="0" lvl="0" indent="0" algn="ctr" defTabSz="1005840" rtl="0" eaLnBrk="1" fontAlgn="auto" latinLnBrk="0" hangingPunct="1">
                        <a:lnSpc>
                          <a:spcPct val="100000"/>
                        </a:lnSpc>
                        <a:spcBef>
                          <a:spcPts val="0"/>
                        </a:spcBef>
                        <a:spcAft>
                          <a:spcPts val="0"/>
                        </a:spcAft>
                        <a:buClrTx/>
                        <a:buSzTx/>
                        <a:buFontTx/>
                        <a:buNone/>
                        <a:tabLst/>
                        <a:defRPr/>
                      </a:pPr>
                      <a:r>
                        <a:rPr lang="en-US" sz="1400" b="1" dirty="0">
                          <a:solidFill>
                            <a:srgbClr val="D06E17"/>
                          </a:solidFill>
                          <a:latin typeface="+mn-lt"/>
                          <a:cs typeface="Wingdings 2"/>
                          <a:sym typeface="Wingdings 2" panose="05020102010507070707" pitchFamily="18" charset="2"/>
                        </a:rPr>
                        <a:t></a:t>
                      </a:r>
                      <a:endParaRPr lang="en-US" sz="1400" b="1" dirty="0">
                        <a:solidFill>
                          <a:srgbClr val="D06E17"/>
                        </a:solidFill>
                        <a:latin typeface="+mn-lt"/>
                        <a:cs typeface="Wingdings 2"/>
                      </a:endParaRPr>
                    </a:p>
                    <a:p>
                      <a:pPr marL="21590" algn="ctr">
                        <a:lnSpc>
                          <a:spcPct val="100000"/>
                        </a:lnSpc>
                      </a:pPr>
                      <a:endParaRPr sz="1400" b="1" dirty="0">
                        <a:latin typeface="+mn-lt"/>
                        <a:cs typeface="Wingdings 2"/>
                      </a:endParaRPr>
                    </a:p>
                  </a:txBody>
                  <a:tcPr marL="0" marR="0" marT="0" marB="0"/>
                </a:tc>
                <a:tc>
                  <a:txBody>
                    <a:bodyPr/>
                    <a:lstStyle/>
                    <a:p>
                      <a:pPr marL="8890">
                        <a:lnSpc>
                          <a:spcPct val="100000"/>
                        </a:lnSpc>
                        <a:spcBef>
                          <a:spcPts val="270"/>
                        </a:spcBef>
                      </a:pPr>
                      <a:r>
                        <a:rPr sz="1400" b="1" spc="-10" dirty="0">
                          <a:solidFill>
                            <a:srgbClr val="585858"/>
                          </a:solidFill>
                          <a:latin typeface="+mn-lt"/>
                          <a:cs typeface="Tahoma"/>
                        </a:rPr>
                        <a:t>Energy</a:t>
                      </a:r>
                      <a:endParaRPr sz="1400" b="1" dirty="0">
                        <a:latin typeface="+mn-lt"/>
                        <a:cs typeface="Tahoma"/>
                      </a:endParaRPr>
                    </a:p>
                  </a:txBody>
                  <a:tcPr marL="0" marR="0" marT="33932" marB="0"/>
                </a:tc>
                <a:tc>
                  <a:txBody>
                    <a:bodyPr/>
                    <a:lstStyle/>
                    <a:p>
                      <a:pPr marL="241935">
                        <a:lnSpc>
                          <a:spcPct val="100000"/>
                        </a:lnSpc>
                        <a:spcBef>
                          <a:spcPts val="235"/>
                        </a:spcBef>
                      </a:pPr>
                      <a:r>
                        <a:rPr lang="en-US" sz="1400" b="1" spc="-25" dirty="0">
                          <a:solidFill>
                            <a:srgbClr val="585858"/>
                          </a:solidFill>
                          <a:latin typeface="+mn-lt"/>
                          <a:cs typeface="Century Gothic"/>
                        </a:rPr>
                        <a:t>7.5</a:t>
                      </a:r>
                      <a:endParaRPr sz="1400" dirty="0">
                        <a:latin typeface="+mn-lt"/>
                        <a:cs typeface="Century Gothic"/>
                      </a:endParaRPr>
                    </a:p>
                  </a:txBody>
                  <a:tcPr marL="0" marR="0" marT="28703" marB="0"/>
                </a:tc>
                <a:tc>
                  <a:txBody>
                    <a:bodyPr/>
                    <a:lstStyle/>
                    <a:p>
                      <a:pPr marL="10795" algn="ctr">
                        <a:lnSpc>
                          <a:spcPct val="100000"/>
                        </a:lnSpc>
                        <a:spcBef>
                          <a:spcPts val="235"/>
                        </a:spcBef>
                      </a:pPr>
                      <a:r>
                        <a:rPr lang="en-US" sz="1400" spc="-25" dirty="0">
                          <a:solidFill>
                            <a:srgbClr val="585858"/>
                          </a:solidFill>
                          <a:latin typeface="+mn-lt"/>
                          <a:cs typeface="Tahoma"/>
                        </a:rPr>
                        <a:t>7.8</a:t>
                      </a:r>
                      <a:endParaRPr sz="1400" dirty="0">
                        <a:latin typeface="+mn-lt"/>
                        <a:cs typeface="Tahoma"/>
                      </a:endParaRPr>
                    </a:p>
                  </a:txBody>
                  <a:tcPr marL="0" marR="0" marT="28703" marB="0"/>
                </a:tc>
                <a:extLst>
                  <a:ext uri="{0D108BD9-81ED-4DB2-BD59-A6C34878D82A}">
                    <a16:rowId xmlns:a16="http://schemas.microsoft.com/office/drawing/2014/main" val="10004"/>
                  </a:ext>
                </a:extLst>
              </a:tr>
              <a:tr h="417123">
                <a:tc>
                  <a:txBody>
                    <a:bodyPr/>
                    <a:lstStyle/>
                    <a:p>
                      <a:pPr marL="21590" marR="0" lvl="0" indent="0" algn="ctr" defTabSz="1005840" rtl="0" eaLnBrk="1" fontAlgn="auto" latinLnBrk="0" hangingPunct="1">
                        <a:lnSpc>
                          <a:spcPct val="100000"/>
                        </a:lnSpc>
                        <a:spcBef>
                          <a:spcPts val="0"/>
                        </a:spcBef>
                        <a:spcAft>
                          <a:spcPts val="0"/>
                        </a:spcAft>
                        <a:buClrTx/>
                        <a:buSzTx/>
                        <a:buFontTx/>
                        <a:buNone/>
                        <a:tabLst/>
                        <a:defRPr/>
                      </a:pPr>
                      <a:r>
                        <a:rPr lang="en-US" sz="1400" b="1" dirty="0">
                          <a:solidFill>
                            <a:srgbClr val="3686B9"/>
                          </a:solidFill>
                          <a:latin typeface="+mn-lt"/>
                          <a:cs typeface="Wingdings 2"/>
                          <a:sym typeface="Wingdings 2" panose="05020102010507070707" pitchFamily="18" charset="2"/>
                        </a:rPr>
                        <a:t></a:t>
                      </a:r>
                      <a:endParaRPr lang="en-US" sz="1400" b="1" dirty="0">
                        <a:solidFill>
                          <a:srgbClr val="3686B9"/>
                        </a:solidFill>
                        <a:latin typeface="+mn-lt"/>
                        <a:cs typeface="Wingdings 2"/>
                      </a:endParaRPr>
                    </a:p>
                    <a:p>
                      <a:pPr marL="21590" algn="ctr">
                        <a:lnSpc>
                          <a:spcPct val="100000"/>
                        </a:lnSpc>
                      </a:pPr>
                      <a:endParaRPr sz="1400" b="1" dirty="0">
                        <a:latin typeface="+mn-lt"/>
                        <a:cs typeface="Wingdings 2"/>
                      </a:endParaRPr>
                    </a:p>
                  </a:txBody>
                  <a:tcPr marL="0" marR="0" marT="0" marB="0"/>
                </a:tc>
                <a:tc>
                  <a:txBody>
                    <a:bodyPr/>
                    <a:lstStyle/>
                    <a:p>
                      <a:pPr marL="8890">
                        <a:lnSpc>
                          <a:spcPct val="100000"/>
                        </a:lnSpc>
                        <a:spcBef>
                          <a:spcPts val="270"/>
                        </a:spcBef>
                      </a:pPr>
                      <a:r>
                        <a:rPr sz="1400" b="1" spc="-10" dirty="0">
                          <a:solidFill>
                            <a:srgbClr val="585858"/>
                          </a:solidFill>
                          <a:latin typeface="+mn-lt"/>
                          <a:cs typeface="Tahoma"/>
                        </a:rPr>
                        <a:t>Financials</a:t>
                      </a:r>
                      <a:endParaRPr sz="1400" b="1" dirty="0">
                        <a:latin typeface="+mn-lt"/>
                        <a:cs typeface="Tahoma"/>
                      </a:endParaRPr>
                    </a:p>
                  </a:txBody>
                  <a:tcPr marL="0" marR="0" marT="33932" marB="0">
                    <a:solidFill>
                      <a:srgbClr val="F1F1F1"/>
                    </a:solidFill>
                  </a:tcPr>
                </a:tc>
                <a:tc>
                  <a:txBody>
                    <a:bodyPr/>
                    <a:lstStyle/>
                    <a:p>
                      <a:pPr marL="219075">
                        <a:lnSpc>
                          <a:spcPct val="100000"/>
                        </a:lnSpc>
                        <a:spcBef>
                          <a:spcPts val="235"/>
                        </a:spcBef>
                      </a:pPr>
                      <a:r>
                        <a:rPr lang="en-US" sz="1400" b="1" spc="-20" dirty="0">
                          <a:solidFill>
                            <a:srgbClr val="585858"/>
                          </a:solidFill>
                          <a:latin typeface="+mn-lt"/>
                          <a:cs typeface="Century Gothic"/>
                        </a:rPr>
                        <a:t>21.0</a:t>
                      </a:r>
                      <a:endParaRPr sz="1400" dirty="0">
                        <a:latin typeface="+mn-lt"/>
                        <a:cs typeface="Century Gothic"/>
                      </a:endParaRPr>
                    </a:p>
                  </a:txBody>
                  <a:tcPr marL="0" marR="0" marT="28703" marB="0">
                    <a:solidFill>
                      <a:srgbClr val="F1F1F1"/>
                    </a:solidFill>
                  </a:tcPr>
                </a:tc>
                <a:tc>
                  <a:txBody>
                    <a:bodyPr/>
                    <a:lstStyle/>
                    <a:p>
                      <a:pPr marL="9525" algn="ctr">
                        <a:lnSpc>
                          <a:spcPct val="100000"/>
                        </a:lnSpc>
                        <a:spcBef>
                          <a:spcPts val="235"/>
                        </a:spcBef>
                      </a:pPr>
                      <a:r>
                        <a:rPr lang="en-US" sz="1400" spc="-20" dirty="0">
                          <a:solidFill>
                            <a:srgbClr val="585858"/>
                          </a:solidFill>
                          <a:latin typeface="+mn-lt"/>
                          <a:cs typeface="Tahoma"/>
                        </a:rPr>
                        <a:t>22.9</a:t>
                      </a:r>
                      <a:endParaRPr sz="1400" dirty="0">
                        <a:latin typeface="+mn-lt"/>
                        <a:cs typeface="Tahoma"/>
                      </a:endParaRPr>
                    </a:p>
                  </a:txBody>
                  <a:tcPr marL="0" marR="0" marT="28703" marB="0">
                    <a:solidFill>
                      <a:srgbClr val="F1F1F1"/>
                    </a:solidFill>
                  </a:tcPr>
                </a:tc>
                <a:extLst>
                  <a:ext uri="{0D108BD9-81ED-4DB2-BD59-A6C34878D82A}">
                    <a16:rowId xmlns:a16="http://schemas.microsoft.com/office/drawing/2014/main" val="10005"/>
                  </a:ext>
                </a:extLst>
              </a:tr>
              <a:tr h="417123">
                <a:tc>
                  <a:txBody>
                    <a:bodyPr/>
                    <a:lstStyle/>
                    <a:p>
                      <a:pPr marL="21590" marR="0" lvl="0" indent="0" algn="ctr" defTabSz="1005840" rtl="0" eaLnBrk="1" fontAlgn="auto" latinLnBrk="0" hangingPunct="1">
                        <a:lnSpc>
                          <a:spcPct val="100000"/>
                        </a:lnSpc>
                        <a:spcBef>
                          <a:spcPts val="0"/>
                        </a:spcBef>
                        <a:spcAft>
                          <a:spcPts val="0"/>
                        </a:spcAft>
                        <a:buClrTx/>
                        <a:buSzTx/>
                        <a:buFontTx/>
                        <a:buNone/>
                        <a:tabLst/>
                        <a:defRPr/>
                      </a:pPr>
                      <a:r>
                        <a:rPr lang="en-US" sz="1400" b="1" dirty="0">
                          <a:solidFill>
                            <a:srgbClr val="FAAF3E"/>
                          </a:solidFill>
                          <a:latin typeface="+mn-lt"/>
                          <a:cs typeface="Wingdings 2"/>
                          <a:sym typeface="Wingdings 2" panose="05020102010507070707" pitchFamily="18" charset="2"/>
                        </a:rPr>
                        <a:t></a:t>
                      </a:r>
                      <a:endParaRPr lang="en-US" sz="1400" b="1" dirty="0">
                        <a:solidFill>
                          <a:srgbClr val="FAAF3E"/>
                        </a:solidFill>
                        <a:latin typeface="+mn-lt"/>
                        <a:cs typeface="Wingdings 2"/>
                      </a:endParaRPr>
                    </a:p>
                    <a:p>
                      <a:pPr marL="21590" algn="ctr">
                        <a:lnSpc>
                          <a:spcPct val="100000"/>
                        </a:lnSpc>
                      </a:pPr>
                      <a:endParaRPr sz="1400" b="1" dirty="0">
                        <a:latin typeface="+mn-lt"/>
                        <a:cs typeface="Wingdings 2"/>
                      </a:endParaRPr>
                    </a:p>
                  </a:txBody>
                  <a:tcPr marL="0" marR="0" marT="0" marB="0"/>
                </a:tc>
                <a:tc>
                  <a:txBody>
                    <a:bodyPr/>
                    <a:lstStyle/>
                    <a:p>
                      <a:pPr marL="8890">
                        <a:lnSpc>
                          <a:spcPct val="100000"/>
                        </a:lnSpc>
                        <a:spcBef>
                          <a:spcPts val="270"/>
                        </a:spcBef>
                      </a:pPr>
                      <a:r>
                        <a:rPr sz="1400" b="1" spc="-10" dirty="0">
                          <a:solidFill>
                            <a:srgbClr val="585858"/>
                          </a:solidFill>
                          <a:latin typeface="+mn-lt"/>
                          <a:cs typeface="Tahoma"/>
                        </a:rPr>
                        <a:t>Health</a:t>
                      </a:r>
                      <a:r>
                        <a:rPr sz="1400" b="1" spc="-40" dirty="0">
                          <a:solidFill>
                            <a:srgbClr val="585858"/>
                          </a:solidFill>
                          <a:latin typeface="+mn-lt"/>
                          <a:cs typeface="Tahoma"/>
                        </a:rPr>
                        <a:t> </a:t>
                      </a:r>
                      <a:r>
                        <a:rPr sz="1400" b="1" spc="-20" dirty="0">
                          <a:solidFill>
                            <a:srgbClr val="585858"/>
                          </a:solidFill>
                          <a:latin typeface="+mn-lt"/>
                          <a:cs typeface="Tahoma"/>
                        </a:rPr>
                        <a:t>Care</a:t>
                      </a:r>
                      <a:endParaRPr sz="1400" b="1" dirty="0">
                        <a:latin typeface="+mn-lt"/>
                        <a:cs typeface="Tahoma"/>
                      </a:endParaRPr>
                    </a:p>
                  </a:txBody>
                  <a:tcPr marL="0" marR="0" marT="33932" marB="0"/>
                </a:tc>
                <a:tc>
                  <a:txBody>
                    <a:bodyPr/>
                    <a:lstStyle/>
                    <a:p>
                      <a:pPr marL="219075">
                        <a:lnSpc>
                          <a:spcPct val="100000"/>
                        </a:lnSpc>
                        <a:spcBef>
                          <a:spcPts val="235"/>
                        </a:spcBef>
                      </a:pPr>
                      <a:r>
                        <a:rPr lang="en-US" sz="1400" b="1" spc="-20" dirty="0">
                          <a:solidFill>
                            <a:srgbClr val="585858"/>
                          </a:solidFill>
                          <a:latin typeface="+mn-lt"/>
                          <a:cs typeface="Century Gothic"/>
                        </a:rPr>
                        <a:t>15.1</a:t>
                      </a:r>
                      <a:endParaRPr sz="1400" dirty="0">
                        <a:latin typeface="+mn-lt"/>
                        <a:cs typeface="Century Gothic"/>
                      </a:endParaRPr>
                    </a:p>
                  </a:txBody>
                  <a:tcPr marL="0" marR="0" marT="28703" marB="0"/>
                </a:tc>
                <a:tc>
                  <a:txBody>
                    <a:bodyPr/>
                    <a:lstStyle/>
                    <a:p>
                      <a:pPr marL="9525" algn="ctr">
                        <a:lnSpc>
                          <a:spcPct val="100000"/>
                        </a:lnSpc>
                        <a:spcBef>
                          <a:spcPts val="235"/>
                        </a:spcBef>
                      </a:pPr>
                      <a:r>
                        <a:rPr lang="en-US" sz="1400" spc="-20" dirty="0">
                          <a:solidFill>
                            <a:srgbClr val="585858"/>
                          </a:solidFill>
                          <a:latin typeface="+mn-lt"/>
                          <a:cs typeface="Tahoma"/>
                        </a:rPr>
                        <a:t>13.9</a:t>
                      </a:r>
                      <a:endParaRPr sz="1400" dirty="0">
                        <a:latin typeface="+mn-lt"/>
                        <a:cs typeface="Tahoma"/>
                      </a:endParaRPr>
                    </a:p>
                  </a:txBody>
                  <a:tcPr marL="0" marR="0" marT="28703" marB="0"/>
                </a:tc>
                <a:extLst>
                  <a:ext uri="{0D108BD9-81ED-4DB2-BD59-A6C34878D82A}">
                    <a16:rowId xmlns:a16="http://schemas.microsoft.com/office/drawing/2014/main" val="10006"/>
                  </a:ext>
                </a:extLst>
              </a:tr>
              <a:tr h="417123">
                <a:tc>
                  <a:txBody>
                    <a:bodyPr/>
                    <a:lstStyle/>
                    <a:p>
                      <a:pPr marL="21590" marR="0" lvl="0" indent="0" algn="ctr" defTabSz="1005840" rtl="0" eaLnBrk="1" fontAlgn="auto" latinLnBrk="0" hangingPunct="1">
                        <a:lnSpc>
                          <a:spcPct val="100000"/>
                        </a:lnSpc>
                        <a:spcBef>
                          <a:spcPts val="0"/>
                        </a:spcBef>
                        <a:spcAft>
                          <a:spcPts val="0"/>
                        </a:spcAft>
                        <a:buClrTx/>
                        <a:buSzTx/>
                        <a:buFontTx/>
                        <a:buNone/>
                        <a:tabLst/>
                        <a:defRPr/>
                      </a:pPr>
                      <a:r>
                        <a:rPr lang="en-US" sz="1400" b="1" dirty="0">
                          <a:solidFill>
                            <a:srgbClr val="00527D"/>
                          </a:solidFill>
                          <a:latin typeface="+mn-lt"/>
                          <a:cs typeface="Wingdings 2"/>
                          <a:sym typeface="Wingdings 2" panose="05020102010507070707" pitchFamily="18" charset="2"/>
                        </a:rPr>
                        <a:t></a:t>
                      </a:r>
                      <a:endParaRPr lang="en-US" sz="1400" b="1" dirty="0">
                        <a:solidFill>
                          <a:srgbClr val="00527D"/>
                        </a:solidFill>
                        <a:latin typeface="+mn-lt"/>
                        <a:cs typeface="Wingdings 2"/>
                      </a:endParaRPr>
                    </a:p>
                    <a:p>
                      <a:pPr marL="21590" algn="ctr">
                        <a:lnSpc>
                          <a:spcPct val="100000"/>
                        </a:lnSpc>
                      </a:pPr>
                      <a:endParaRPr sz="1400" b="1" dirty="0">
                        <a:latin typeface="+mn-lt"/>
                        <a:cs typeface="Wingdings 2"/>
                      </a:endParaRPr>
                    </a:p>
                  </a:txBody>
                  <a:tcPr marL="0" marR="0" marT="0" marB="0"/>
                </a:tc>
                <a:tc>
                  <a:txBody>
                    <a:bodyPr/>
                    <a:lstStyle/>
                    <a:p>
                      <a:pPr marL="8890">
                        <a:lnSpc>
                          <a:spcPct val="100000"/>
                        </a:lnSpc>
                        <a:spcBef>
                          <a:spcPts val="270"/>
                        </a:spcBef>
                      </a:pPr>
                      <a:r>
                        <a:rPr sz="1400" b="1" spc="-10" dirty="0">
                          <a:solidFill>
                            <a:srgbClr val="585858"/>
                          </a:solidFill>
                          <a:latin typeface="+mn-lt"/>
                          <a:cs typeface="Tahoma"/>
                        </a:rPr>
                        <a:t>Industrials</a:t>
                      </a:r>
                      <a:endParaRPr sz="1400" b="1" dirty="0">
                        <a:latin typeface="+mn-lt"/>
                        <a:cs typeface="Tahoma"/>
                      </a:endParaRPr>
                    </a:p>
                  </a:txBody>
                  <a:tcPr marL="0" marR="0" marT="33932" marB="0">
                    <a:solidFill>
                      <a:srgbClr val="F1F1F1"/>
                    </a:solidFill>
                  </a:tcPr>
                </a:tc>
                <a:tc>
                  <a:txBody>
                    <a:bodyPr/>
                    <a:lstStyle/>
                    <a:p>
                      <a:pPr marL="219075">
                        <a:lnSpc>
                          <a:spcPct val="100000"/>
                        </a:lnSpc>
                        <a:spcBef>
                          <a:spcPts val="235"/>
                        </a:spcBef>
                      </a:pPr>
                      <a:r>
                        <a:rPr lang="en-US" sz="1400" b="1" spc="-20" dirty="0">
                          <a:solidFill>
                            <a:srgbClr val="585858"/>
                          </a:solidFill>
                          <a:latin typeface="+mn-lt"/>
                          <a:cs typeface="Century Gothic"/>
                        </a:rPr>
                        <a:t>15.2</a:t>
                      </a:r>
                      <a:endParaRPr sz="1400" dirty="0">
                        <a:latin typeface="+mn-lt"/>
                        <a:cs typeface="Century Gothic"/>
                      </a:endParaRPr>
                    </a:p>
                  </a:txBody>
                  <a:tcPr marL="0" marR="0" marT="28703" marB="0">
                    <a:solidFill>
                      <a:srgbClr val="F1F1F1"/>
                    </a:solidFill>
                  </a:tcPr>
                </a:tc>
                <a:tc>
                  <a:txBody>
                    <a:bodyPr/>
                    <a:lstStyle/>
                    <a:p>
                      <a:pPr marL="9525" algn="ctr">
                        <a:lnSpc>
                          <a:spcPct val="100000"/>
                        </a:lnSpc>
                        <a:spcBef>
                          <a:spcPts val="235"/>
                        </a:spcBef>
                      </a:pPr>
                      <a:r>
                        <a:rPr lang="en-US" sz="1400" spc="-20" dirty="0">
                          <a:solidFill>
                            <a:srgbClr val="585858"/>
                          </a:solidFill>
                          <a:latin typeface="+mn-lt"/>
                          <a:cs typeface="Tahoma"/>
                        </a:rPr>
                        <a:t>14.3</a:t>
                      </a:r>
                      <a:endParaRPr sz="1400" dirty="0">
                        <a:latin typeface="+mn-lt"/>
                        <a:cs typeface="Tahoma"/>
                      </a:endParaRPr>
                    </a:p>
                  </a:txBody>
                  <a:tcPr marL="0" marR="0" marT="28703" marB="0">
                    <a:solidFill>
                      <a:srgbClr val="F1F1F1"/>
                    </a:solidFill>
                  </a:tcPr>
                </a:tc>
                <a:extLst>
                  <a:ext uri="{0D108BD9-81ED-4DB2-BD59-A6C34878D82A}">
                    <a16:rowId xmlns:a16="http://schemas.microsoft.com/office/drawing/2014/main" val="10007"/>
                  </a:ext>
                </a:extLst>
              </a:tr>
              <a:tr h="417123">
                <a:tc>
                  <a:txBody>
                    <a:bodyPr/>
                    <a:lstStyle/>
                    <a:p>
                      <a:pPr marL="21590" marR="0" lvl="0" indent="0" algn="ctr" defTabSz="1005840" rtl="0" eaLnBrk="1" fontAlgn="auto" latinLnBrk="0" hangingPunct="1">
                        <a:lnSpc>
                          <a:spcPct val="100000"/>
                        </a:lnSpc>
                        <a:spcBef>
                          <a:spcPts val="0"/>
                        </a:spcBef>
                        <a:spcAft>
                          <a:spcPts val="0"/>
                        </a:spcAft>
                        <a:buClrTx/>
                        <a:buSzTx/>
                        <a:buFontTx/>
                        <a:buNone/>
                        <a:tabLst/>
                        <a:defRPr/>
                      </a:pPr>
                      <a:r>
                        <a:rPr lang="en-US" sz="1400" b="1" dirty="0">
                          <a:solidFill>
                            <a:srgbClr val="9999FF"/>
                          </a:solidFill>
                          <a:latin typeface="+mn-lt"/>
                          <a:cs typeface="Wingdings 2"/>
                          <a:sym typeface="Wingdings 2" panose="05020102010507070707" pitchFamily="18" charset="2"/>
                        </a:rPr>
                        <a:t></a:t>
                      </a:r>
                      <a:endParaRPr lang="en-US" sz="1400" b="1" dirty="0">
                        <a:solidFill>
                          <a:srgbClr val="9999FF"/>
                        </a:solidFill>
                        <a:latin typeface="+mn-lt"/>
                        <a:cs typeface="Wingdings 2"/>
                      </a:endParaRPr>
                    </a:p>
                    <a:p>
                      <a:pPr marL="21590" algn="ctr">
                        <a:lnSpc>
                          <a:spcPct val="100000"/>
                        </a:lnSpc>
                      </a:pPr>
                      <a:endParaRPr sz="1400" b="1" dirty="0">
                        <a:latin typeface="+mn-lt"/>
                        <a:cs typeface="Wingdings 2"/>
                      </a:endParaRPr>
                    </a:p>
                  </a:txBody>
                  <a:tcPr marL="0" marR="0" marT="0" marB="0"/>
                </a:tc>
                <a:tc>
                  <a:txBody>
                    <a:bodyPr/>
                    <a:lstStyle/>
                    <a:p>
                      <a:pPr marL="8890">
                        <a:lnSpc>
                          <a:spcPct val="100000"/>
                        </a:lnSpc>
                        <a:spcBef>
                          <a:spcPts val="270"/>
                        </a:spcBef>
                      </a:pPr>
                      <a:r>
                        <a:rPr sz="1400" b="1" spc="-25" dirty="0">
                          <a:solidFill>
                            <a:srgbClr val="585858"/>
                          </a:solidFill>
                          <a:latin typeface="+mn-lt"/>
                          <a:cs typeface="Tahoma"/>
                        </a:rPr>
                        <a:t>Information</a:t>
                      </a:r>
                      <a:r>
                        <a:rPr sz="1400" b="1" dirty="0">
                          <a:solidFill>
                            <a:srgbClr val="585858"/>
                          </a:solidFill>
                          <a:latin typeface="+mn-lt"/>
                          <a:cs typeface="Tahoma"/>
                        </a:rPr>
                        <a:t> </a:t>
                      </a:r>
                      <a:r>
                        <a:rPr sz="1400" b="1" spc="-10" dirty="0">
                          <a:solidFill>
                            <a:srgbClr val="585858"/>
                          </a:solidFill>
                          <a:latin typeface="+mn-lt"/>
                          <a:cs typeface="Tahoma"/>
                        </a:rPr>
                        <a:t>Technology</a:t>
                      </a:r>
                      <a:endParaRPr sz="1400" b="1" dirty="0">
                        <a:latin typeface="+mn-lt"/>
                        <a:cs typeface="Tahoma"/>
                      </a:endParaRPr>
                    </a:p>
                  </a:txBody>
                  <a:tcPr marL="0" marR="0" marT="33932" marB="0"/>
                </a:tc>
                <a:tc>
                  <a:txBody>
                    <a:bodyPr/>
                    <a:lstStyle/>
                    <a:p>
                      <a:pPr marL="219075">
                        <a:lnSpc>
                          <a:spcPct val="100000"/>
                        </a:lnSpc>
                        <a:spcBef>
                          <a:spcPts val="235"/>
                        </a:spcBef>
                      </a:pPr>
                      <a:r>
                        <a:rPr lang="en-US" sz="1400" b="1" spc="-20" dirty="0">
                          <a:solidFill>
                            <a:srgbClr val="585858"/>
                          </a:solidFill>
                          <a:latin typeface="+mn-lt"/>
                          <a:cs typeface="Century Gothic"/>
                        </a:rPr>
                        <a:t>10.5</a:t>
                      </a:r>
                      <a:endParaRPr sz="1400" dirty="0">
                        <a:latin typeface="+mn-lt"/>
                        <a:cs typeface="Century Gothic"/>
                      </a:endParaRPr>
                    </a:p>
                  </a:txBody>
                  <a:tcPr marL="0" marR="0" marT="28703" marB="0"/>
                </a:tc>
                <a:tc>
                  <a:txBody>
                    <a:bodyPr/>
                    <a:lstStyle/>
                    <a:p>
                      <a:pPr marL="10795" algn="ctr">
                        <a:lnSpc>
                          <a:spcPct val="100000"/>
                        </a:lnSpc>
                        <a:spcBef>
                          <a:spcPts val="235"/>
                        </a:spcBef>
                      </a:pPr>
                      <a:r>
                        <a:rPr lang="en-US" sz="1400" spc="-25" dirty="0">
                          <a:solidFill>
                            <a:srgbClr val="585858"/>
                          </a:solidFill>
                          <a:latin typeface="+mn-lt"/>
                          <a:cs typeface="Tahoma"/>
                        </a:rPr>
                        <a:t>9.5</a:t>
                      </a:r>
                      <a:endParaRPr sz="1400" dirty="0">
                        <a:latin typeface="+mn-lt"/>
                        <a:cs typeface="Tahoma"/>
                      </a:endParaRPr>
                    </a:p>
                  </a:txBody>
                  <a:tcPr marL="0" marR="0" marT="28703" marB="0"/>
                </a:tc>
                <a:extLst>
                  <a:ext uri="{0D108BD9-81ED-4DB2-BD59-A6C34878D82A}">
                    <a16:rowId xmlns:a16="http://schemas.microsoft.com/office/drawing/2014/main" val="10008"/>
                  </a:ext>
                </a:extLst>
              </a:tr>
              <a:tr h="417123">
                <a:tc>
                  <a:txBody>
                    <a:bodyPr/>
                    <a:lstStyle/>
                    <a:p>
                      <a:pPr marL="21590" marR="0" lvl="0" indent="0" algn="ctr" defTabSz="1005840" rtl="0" eaLnBrk="1" fontAlgn="auto" latinLnBrk="0" hangingPunct="1">
                        <a:lnSpc>
                          <a:spcPct val="100000"/>
                        </a:lnSpc>
                        <a:spcBef>
                          <a:spcPts val="0"/>
                        </a:spcBef>
                        <a:spcAft>
                          <a:spcPts val="0"/>
                        </a:spcAft>
                        <a:buClrTx/>
                        <a:buSzTx/>
                        <a:buFontTx/>
                        <a:buNone/>
                        <a:tabLst/>
                        <a:defRPr/>
                      </a:pPr>
                      <a:r>
                        <a:rPr lang="en-US" sz="1400" b="1" dirty="0">
                          <a:solidFill>
                            <a:srgbClr val="8F8F8F"/>
                          </a:solidFill>
                          <a:latin typeface="+mn-lt"/>
                          <a:cs typeface="Wingdings 2"/>
                          <a:sym typeface="Wingdings 2" panose="05020102010507070707" pitchFamily="18" charset="2"/>
                        </a:rPr>
                        <a:t></a:t>
                      </a:r>
                      <a:endParaRPr lang="en-US" sz="1400" b="1" dirty="0">
                        <a:solidFill>
                          <a:srgbClr val="8F8F8F"/>
                        </a:solidFill>
                        <a:latin typeface="+mn-lt"/>
                        <a:cs typeface="Wingdings 2"/>
                      </a:endParaRPr>
                    </a:p>
                    <a:p>
                      <a:pPr marL="21590" algn="ctr">
                        <a:lnSpc>
                          <a:spcPct val="100000"/>
                        </a:lnSpc>
                      </a:pPr>
                      <a:endParaRPr sz="1400" b="1" dirty="0">
                        <a:latin typeface="+mn-lt"/>
                        <a:cs typeface="Wingdings 2"/>
                      </a:endParaRPr>
                    </a:p>
                  </a:txBody>
                  <a:tcPr marL="0" marR="0" marT="0" marB="0"/>
                </a:tc>
                <a:tc>
                  <a:txBody>
                    <a:bodyPr/>
                    <a:lstStyle/>
                    <a:p>
                      <a:pPr marL="8890">
                        <a:lnSpc>
                          <a:spcPct val="100000"/>
                        </a:lnSpc>
                        <a:spcBef>
                          <a:spcPts val="270"/>
                        </a:spcBef>
                      </a:pPr>
                      <a:r>
                        <a:rPr sz="1400" b="1" spc="-10" dirty="0">
                          <a:solidFill>
                            <a:srgbClr val="585858"/>
                          </a:solidFill>
                          <a:latin typeface="+mn-lt"/>
                          <a:cs typeface="Tahoma"/>
                        </a:rPr>
                        <a:t>Materials</a:t>
                      </a:r>
                      <a:endParaRPr sz="1400" b="1" dirty="0">
                        <a:latin typeface="+mn-lt"/>
                        <a:cs typeface="Tahoma"/>
                      </a:endParaRPr>
                    </a:p>
                  </a:txBody>
                  <a:tcPr marL="0" marR="0" marT="33932" marB="0">
                    <a:solidFill>
                      <a:srgbClr val="F1F1F1"/>
                    </a:solidFill>
                  </a:tcPr>
                </a:tc>
                <a:tc>
                  <a:txBody>
                    <a:bodyPr/>
                    <a:lstStyle/>
                    <a:p>
                      <a:pPr marL="241935">
                        <a:lnSpc>
                          <a:spcPct val="100000"/>
                        </a:lnSpc>
                        <a:spcBef>
                          <a:spcPts val="235"/>
                        </a:spcBef>
                      </a:pPr>
                      <a:r>
                        <a:rPr lang="en-US" sz="1400" b="1" spc="-25" dirty="0">
                          <a:solidFill>
                            <a:srgbClr val="585858"/>
                          </a:solidFill>
                          <a:latin typeface="+mn-lt"/>
                          <a:cs typeface="Century Gothic"/>
                        </a:rPr>
                        <a:t>3.7</a:t>
                      </a:r>
                      <a:endParaRPr sz="1400" dirty="0">
                        <a:latin typeface="+mn-lt"/>
                        <a:cs typeface="Century Gothic"/>
                      </a:endParaRPr>
                    </a:p>
                  </a:txBody>
                  <a:tcPr marL="0" marR="0" marT="28703" marB="0">
                    <a:solidFill>
                      <a:srgbClr val="F1F1F1"/>
                    </a:solidFill>
                  </a:tcPr>
                </a:tc>
                <a:tc>
                  <a:txBody>
                    <a:bodyPr/>
                    <a:lstStyle/>
                    <a:p>
                      <a:pPr marL="10795" algn="ctr">
                        <a:lnSpc>
                          <a:spcPct val="100000"/>
                        </a:lnSpc>
                        <a:spcBef>
                          <a:spcPts val="235"/>
                        </a:spcBef>
                      </a:pPr>
                      <a:r>
                        <a:rPr lang="en-US" sz="1400" spc="-25" dirty="0">
                          <a:solidFill>
                            <a:srgbClr val="585858"/>
                          </a:solidFill>
                          <a:latin typeface="+mn-lt"/>
                          <a:cs typeface="Tahoma"/>
                        </a:rPr>
                        <a:t>4.7</a:t>
                      </a:r>
                      <a:endParaRPr sz="1400" dirty="0">
                        <a:latin typeface="+mn-lt"/>
                        <a:cs typeface="Tahoma"/>
                      </a:endParaRPr>
                    </a:p>
                  </a:txBody>
                  <a:tcPr marL="0" marR="0" marT="28703" marB="0">
                    <a:solidFill>
                      <a:srgbClr val="F1F1F1"/>
                    </a:solidFill>
                  </a:tcPr>
                </a:tc>
                <a:extLst>
                  <a:ext uri="{0D108BD9-81ED-4DB2-BD59-A6C34878D82A}">
                    <a16:rowId xmlns:a16="http://schemas.microsoft.com/office/drawing/2014/main" val="10009"/>
                  </a:ext>
                </a:extLst>
              </a:tr>
              <a:tr h="417123">
                <a:tc>
                  <a:txBody>
                    <a:bodyPr/>
                    <a:lstStyle/>
                    <a:p>
                      <a:pPr marL="21590" marR="0" lvl="0" indent="0" algn="ctr" defTabSz="1005840" rtl="0" eaLnBrk="1" fontAlgn="auto" latinLnBrk="0" hangingPunct="1">
                        <a:lnSpc>
                          <a:spcPct val="100000"/>
                        </a:lnSpc>
                        <a:spcBef>
                          <a:spcPts val="0"/>
                        </a:spcBef>
                        <a:spcAft>
                          <a:spcPts val="0"/>
                        </a:spcAft>
                        <a:buClrTx/>
                        <a:buSzTx/>
                        <a:buFontTx/>
                        <a:buNone/>
                        <a:tabLst/>
                        <a:defRPr/>
                      </a:pPr>
                      <a:r>
                        <a:rPr lang="en-US" sz="1400" b="1" dirty="0">
                          <a:solidFill>
                            <a:srgbClr val="BEBEBE"/>
                          </a:solidFill>
                          <a:latin typeface="+mn-lt"/>
                          <a:cs typeface="Wingdings 2"/>
                          <a:sym typeface="Wingdings 2" panose="05020102010507070707" pitchFamily="18" charset="2"/>
                        </a:rPr>
                        <a:t></a:t>
                      </a:r>
                      <a:endParaRPr lang="en-US" sz="1400" b="1" dirty="0">
                        <a:solidFill>
                          <a:srgbClr val="BEBEBE"/>
                        </a:solidFill>
                        <a:latin typeface="+mn-lt"/>
                        <a:cs typeface="Wingdings 2"/>
                      </a:endParaRPr>
                    </a:p>
                    <a:p>
                      <a:pPr marL="21590" algn="ctr">
                        <a:lnSpc>
                          <a:spcPct val="100000"/>
                        </a:lnSpc>
                      </a:pPr>
                      <a:endParaRPr sz="1400" b="1" dirty="0">
                        <a:latin typeface="+mn-lt"/>
                        <a:cs typeface="Wingdings 2"/>
                      </a:endParaRPr>
                    </a:p>
                  </a:txBody>
                  <a:tcPr marL="0" marR="0" marT="0" marB="0"/>
                </a:tc>
                <a:tc>
                  <a:txBody>
                    <a:bodyPr/>
                    <a:lstStyle/>
                    <a:p>
                      <a:pPr marL="8890">
                        <a:lnSpc>
                          <a:spcPct val="100000"/>
                        </a:lnSpc>
                        <a:spcBef>
                          <a:spcPts val="270"/>
                        </a:spcBef>
                      </a:pPr>
                      <a:r>
                        <a:rPr sz="1400" b="1" dirty="0">
                          <a:solidFill>
                            <a:srgbClr val="585858"/>
                          </a:solidFill>
                          <a:latin typeface="+mn-lt"/>
                          <a:cs typeface="Tahoma"/>
                        </a:rPr>
                        <a:t>Real</a:t>
                      </a:r>
                      <a:r>
                        <a:rPr sz="1400" b="1" spc="-35" dirty="0">
                          <a:solidFill>
                            <a:srgbClr val="585858"/>
                          </a:solidFill>
                          <a:latin typeface="+mn-lt"/>
                          <a:cs typeface="Tahoma"/>
                        </a:rPr>
                        <a:t> </a:t>
                      </a:r>
                      <a:r>
                        <a:rPr sz="1400" b="1" spc="-10" dirty="0">
                          <a:solidFill>
                            <a:srgbClr val="585858"/>
                          </a:solidFill>
                          <a:latin typeface="+mn-lt"/>
                          <a:cs typeface="Tahoma"/>
                        </a:rPr>
                        <a:t>Estate</a:t>
                      </a:r>
                      <a:endParaRPr sz="1400" b="1" dirty="0">
                        <a:latin typeface="+mn-lt"/>
                        <a:cs typeface="Tahoma"/>
                      </a:endParaRPr>
                    </a:p>
                  </a:txBody>
                  <a:tcPr marL="0" marR="0" marT="33932" marB="0"/>
                </a:tc>
                <a:tc>
                  <a:txBody>
                    <a:bodyPr/>
                    <a:lstStyle/>
                    <a:p>
                      <a:pPr marL="241935">
                        <a:lnSpc>
                          <a:spcPct val="100000"/>
                        </a:lnSpc>
                        <a:spcBef>
                          <a:spcPts val="235"/>
                        </a:spcBef>
                      </a:pPr>
                      <a:r>
                        <a:rPr lang="en-US" sz="1400" b="1" spc="-25" dirty="0">
                          <a:solidFill>
                            <a:srgbClr val="585858"/>
                          </a:solidFill>
                          <a:latin typeface="+mn-lt"/>
                          <a:cs typeface="Century Gothic"/>
                        </a:rPr>
                        <a:t>3.4</a:t>
                      </a:r>
                      <a:endParaRPr sz="1400" dirty="0">
                        <a:latin typeface="+mn-lt"/>
                        <a:cs typeface="Century Gothic"/>
                      </a:endParaRPr>
                    </a:p>
                  </a:txBody>
                  <a:tcPr marL="0" marR="0" marT="28703" marB="0"/>
                </a:tc>
                <a:tc>
                  <a:txBody>
                    <a:bodyPr/>
                    <a:lstStyle/>
                    <a:p>
                      <a:pPr marL="10795" algn="ctr">
                        <a:lnSpc>
                          <a:spcPct val="100000"/>
                        </a:lnSpc>
                        <a:spcBef>
                          <a:spcPts val="235"/>
                        </a:spcBef>
                      </a:pPr>
                      <a:r>
                        <a:rPr lang="en-US" sz="1400" spc="-25" dirty="0">
                          <a:solidFill>
                            <a:srgbClr val="585858"/>
                          </a:solidFill>
                          <a:latin typeface="+mn-lt"/>
                          <a:cs typeface="Tahoma"/>
                        </a:rPr>
                        <a:t>4.6</a:t>
                      </a:r>
                      <a:endParaRPr sz="1400" dirty="0">
                        <a:latin typeface="+mn-lt"/>
                        <a:cs typeface="Tahoma"/>
                      </a:endParaRPr>
                    </a:p>
                  </a:txBody>
                  <a:tcPr marL="0" marR="0" marT="28703" marB="0"/>
                </a:tc>
                <a:extLst>
                  <a:ext uri="{0D108BD9-81ED-4DB2-BD59-A6C34878D82A}">
                    <a16:rowId xmlns:a16="http://schemas.microsoft.com/office/drawing/2014/main" val="10010"/>
                  </a:ext>
                </a:extLst>
              </a:tr>
              <a:tr h="417123">
                <a:tc>
                  <a:txBody>
                    <a:bodyPr/>
                    <a:lstStyle/>
                    <a:p>
                      <a:pPr marL="21590" marR="0" lvl="0" indent="0" algn="ctr" defTabSz="1005840" rtl="0" eaLnBrk="1" fontAlgn="auto" latinLnBrk="0" hangingPunct="1">
                        <a:lnSpc>
                          <a:spcPct val="100000"/>
                        </a:lnSpc>
                        <a:spcBef>
                          <a:spcPts val="0"/>
                        </a:spcBef>
                        <a:spcAft>
                          <a:spcPts val="0"/>
                        </a:spcAft>
                        <a:buClrTx/>
                        <a:buSzTx/>
                        <a:buFontTx/>
                        <a:buNone/>
                        <a:tabLst/>
                        <a:defRPr/>
                      </a:pPr>
                      <a:r>
                        <a:rPr lang="en-US" sz="1400" b="1" dirty="0">
                          <a:solidFill>
                            <a:srgbClr val="B8C6D3"/>
                          </a:solidFill>
                          <a:latin typeface="+mn-lt"/>
                          <a:cs typeface="Wingdings 2"/>
                          <a:sym typeface="Wingdings 2" panose="05020102010507070707" pitchFamily="18" charset="2"/>
                        </a:rPr>
                        <a:t></a:t>
                      </a:r>
                      <a:endParaRPr lang="en-US" sz="1400" b="1" dirty="0">
                        <a:solidFill>
                          <a:srgbClr val="B8C6D3"/>
                        </a:solidFill>
                        <a:latin typeface="+mn-lt"/>
                        <a:cs typeface="Wingdings 2"/>
                      </a:endParaRPr>
                    </a:p>
                    <a:p>
                      <a:pPr marL="21590" algn="ctr">
                        <a:lnSpc>
                          <a:spcPct val="100000"/>
                        </a:lnSpc>
                      </a:pPr>
                      <a:endParaRPr sz="1400" b="1" dirty="0">
                        <a:latin typeface="+mn-lt"/>
                        <a:cs typeface="Wingdings 2"/>
                      </a:endParaRPr>
                    </a:p>
                  </a:txBody>
                  <a:tcPr marL="0" marR="0" marT="0" marB="0"/>
                </a:tc>
                <a:tc>
                  <a:txBody>
                    <a:bodyPr/>
                    <a:lstStyle/>
                    <a:p>
                      <a:pPr marL="8890">
                        <a:lnSpc>
                          <a:spcPct val="100000"/>
                        </a:lnSpc>
                        <a:spcBef>
                          <a:spcPts val="270"/>
                        </a:spcBef>
                      </a:pPr>
                      <a:r>
                        <a:rPr sz="1400" b="1" spc="-10" dirty="0">
                          <a:solidFill>
                            <a:srgbClr val="585858"/>
                          </a:solidFill>
                          <a:latin typeface="+mn-lt"/>
                          <a:cs typeface="Tahoma"/>
                        </a:rPr>
                        <a:t>Utilities</a:t>
                      </a:r>
                      <a:endParaRPr sz="1400" b="1" dirty="0">
                        <a:latin typeface="+mn-lt"/>
                        <a:cs typeface="Tahoma"/>
                      </a:endParaRPr>
                    </a:p>
                  </a:txBody>
                  <a:tcPr marL="0" marR="0" marT="33932" marB="0">
                    <a:solidFill>
                      <a:srgbClr val="F1F1F1"/>
                    </a:solidFill>
                  </a:tcPr>
                </a:tc>
                <a:tc>
                  <a:txBody>
                    <a:bodyPr/>
                    <a:lstStyle/>
                    <a:p>
                      <a:pPr marL="241935">
                        <a:lnSpc>
                          <a:spcPct val="100000"/>
                        </a:lnSpc>
                        <a:spcBef>
                          <a:spcPts val="235"/>
                        </a:spcBef>
                      </a:pPr>
                      <a:r>
                        <a:rPr lang="en-US" sz="1400" b="1" spc="-25" dirty="0">
                          <a:solidFill>
                            <a:srgbClr val="585858"/>
                          </a:solidFill>
                          <a:latin typeface="+mn-lt"/>
                          <a:cs typeface="Century Gothic"/>
                        </a:rPr>
                        <a:t>4.6</a:t>
                      </a:r>
                      <a:endParaRPr sz="1400" dirty="0">
                        <a:latin typeface="+mn-lt"/>
                        <a:cs typeface="Century Gothic"/>
                      </a:endParaRPr>
                    </a:p>
                  </a:txBody>
                  <a:tcPr marL="0" marR="0" marT="28703" marB="0">
                    <a:solidFill>
                      <a:srgbClr val="F1F1F1"/>
                    </a:solidFill>
                  </a:tcPr>
                </a:tc>
                <a:tc>
                  <a:txBody>
                    <a:bodyPr/>
                    <a:lstStyle/>
                    <a:p>
                      <a:pPr marL="10795" algn="ctr">
                        <a:lnSpc>
                          <a:spcPct val="100000"/>
                        </a:lnSpc>
                        <a:spcBef>
                          <a:spcPts val="235"/>
                        </a:spcBef>
                      </a:pPr>
                      <a:r>
                        <a:rPr lang="en-US" sz="1400" spc="-25" dirty="0">
                          <a:solidFill>
                            <a:srgbClr val="585858"/>
                          </a:solidFill>
                          <a:latin typeface="+mn-lt"/>
                          <a:cs typeface="Tahoma"/>
                        </a:rPr>
                        <a:t>5.2</a:t>
                      </a:r>
                      <a:endParaRPr sz="1400" dirty="0">
                        <a:latin typeface="+mn-lt"/>
                        <a:cs typeface="Tahoma"/>
                      </a:endParaRPr>
                    </a:p>
                  </a:txBody>
                  <a:tcPr marL="0" marR="0" marT="28703" marB="0">
                    <a:solidFill>
                      <a:srgbClr val="F1F1F1"/>
                    </a:solidFill>
                  </a:tcPr>
                </a:tc>
                <a:extLst>
                  <a:ext uri="{0D108BD9-81ED-4DB2-BD59-A6C34878D82A}">
                    <a16:rowId xmlns:a16="http://schemas.microsoft.com/office/drawing/2014/main" val="10011"/>
                  </a:ext>
                </a:extLst>
              </a:tr>
              <a:tr h="417123">
                <a:tc>
                  <a:txBody>
                    <a:bodyPr/>
                    <a:lstStyle/>
                    <a:p>
                      <a:pPr marL="21590" marR="0" lvl="0" indent="0" algn="ctr" defTabSz="1005840" rtl="0" eaLnBrk="1" fontAlgn="auto" latinLnBrk="0" hangingPunct="1">
                        <a:lnSpc>
                          <a:spcPct val="100000"/>
                        </a:lnSpc>
                        <a:spcBef>
                          <a:spcPts val="0"/>
                        </a:spcBef>
                        <a:spcAft>
                          <a:spcPts val="0"/>
                        </a:spcAft>
                        <a:buClrTx/>
                        <a:buSzTx/>
                        <a:buFontTx/>
                        <a:buNone/>
                        <a:tabLst/>
                        <a:defRPr/>
                      </a:pPr>
                      <a:r>
                        <a:rPr lang="en-US" sz="1400" b="1" dirty="0">
                          <a:solidFill>
                            <a:srgbClr val="DCF0F7"/>
                          </a:solidFill>
                          <a:latin typeface="+mn-lt"/>
                          <a:cs typeface="Wingdings 2"/>
                          <a:sym typeface="Wingdings 2" panose="05020102010507070707" pitchFamily="18" charset="2"/>
                        </a:rPr>
                        <a:t></a:t>
                      </a:r>
                      <a:endParaRPr lang="en-US" sz="1400" b="1" dirty="0">
                        <a:solidFill>
                          <a:srgbClr val="DCF0F7"/>
                        </a:solidFill>
                        <a:latin typeface="+mn-lt"/>
                        <a:cs typeface="Wingdings 2"/>
                      </a:endParaRPr>
                    </a:p>
                    <a:p>
                      <a:pPr marL="21590" algn="ctr">
                        <a:lnSpc>
                          <a:spcPct val="100000"/>
                        </a:lnSpc>
                      </a:pPr>
                      <a:endParaRPr sz="1400" b="1" dirty="0">
                        <a:latin typeface="+mn-lt"/>
                        <a:cs typeface="Wingdings 2"/>
                      </a:endParaRPr>
                    </a:p>
                  </a:txBody>
                  <a:tcPr marL="0" marR="0" marT="0" marB="0"/>
                </a:tc>
                <a:tc>
                  <a:txBody>
                    <a:bodyPr/>
                    <a:lstStyle/>
                    <a:p>
                      <a:pPr marL="8890">
                        <a:lnSpc>
                          <a:spcPct val="100000"/>
                        </a:lnSpc>
                        <a:spcBef>
                          <a:spcPts val="270"/>
                        </a:spcBef>
                      </a:pPr>
                      <a:r>
                        <a:rPr sz="1400" b="1" spc="-10" dirty="0">
                          <a:solidFill>
                            <a:srgbClr val="585858"/>
                          </a:solidFill>
                          <a:latin typeface="+mn-lt"/>
                          <a:cs typeface="Tahoma"/>
                        </a:rPr>
                        <a:t>Cash</a:t>
                      </a:r>
                      <a:r>
                        <a:rPr sz="1400" b="1" spc="-25" dirty="0">
                          <a:solidFill>
                            <a:srgbClr val="585858"/>
                          </a:solidFill>
                          <a:latin typeface="+mn-lt"/>
                          <a:cs typeface="Tahoma"/>
                        </a:rPr>
                        <a:t> </a:t>
                      </a:r>
                      <a:r>
                        <a:rPr sz="1400" b="1" dirty="0">
                          <a:solidFill>
                            <a:srgbClr val="585858"/>
                          </a:solidFill>
                          <a:latin typeface="+mn-lt"/>
                          <a:cs typeface="Tahoma"/>
                        </a:rPr>
                        <a:t>&amp;</a:t>
                      </a:r>
                      <a:r>
                        <a:rPr sz="1400" b="1" spc="-40" dirty="0">
                          <a:solidFill>
                            <a:srgbClr val="585858"/>
                          </a:solidFill>
                          <a:latin typeface="+mn-lt"/>
                          <a:cs typeface="Tahoma"/>
                        </a:rPr>
                        <a:t> </a:t>
                      </a:r>
                      <a:r>
                        <a:rPr sz="1400" b="1" spc="-10" dirty="0">
                          <a:solidFill>
                            <a:srgbClr val="585858"/>
                          </a:solidFill>
                          <a:latin typeface="+mn-lt"/>
                          <a:cs typeface="Tahoma"/>
                        </a:rPr>
                        <a:t>Cash</a:t>
                      </a:r>
                      <a:r>
                        <a:rPr sz="1400" b="1" spc="-40" dirty="0">
                          <a:solidFill>
                            <a:srgbClr val="585858"/>
                          </a:solidFill>
                          <a:latin typeface="+mn-lt"/>
                          <a:cs typeface="Tahoma"/>
                        </a:rPr>
                        <a:t> </a:t>
                      </a:r>
                      <a:r>
                        <a:rPr sz="1400" b="1" spc="-10" dirty="0">
                          <a:solidFill>
                            <a:srgbClr val="585858"/>
                          </a:solidFill>
                          <a:latin typeface="+mn-lt"/>
                          <a:cs typeface="Tahoma"/>
                        </a:rPr>
                        <a:t>Equivalents</a:t>
                      </a:r>
                      <a:endParaRPr sz="1400" b="1" dirty="0">
                        <a:latin typeface="+mn-lt"/>
                        <a:cs typeface="Tahoma"/>
                      </a:endParaRPr>
                    </a:p>
                  </a:txBody>
                  <a:tcPr marL="0" marR="0" marT="33932" marB="0">
                    <a:lnB w="12700">
                      <a:solidFill>
                        <a:srgbClr val="7E7E7E"/>
                      </a:solidFill>
                      <a:prstDash val="solid"/>
                    </a:lnB>
                  </a:tcPr>
                </a:tc>
                <a:tc>
                  <a:txBody>
                    <a:bodyPr/>
                    <a:lstStyle/>
                    <a:p>
                      <a:pPr marL="241935">
                        <a:lnSpc>
                          <a:spcPct val="100000"/>
                        </a:lnSpc>
                        <a:spcBef>
                          <a:spcPts val="235"/>
                        </a:spcBef>
                      </a:pPr>
                      <a:r>
                        <a:rPr lang="en-US" sz="1400" b="1" spc="-25" dirty="0">
                          <a:solidFill>
                            <a:srgbClr val="585858"/>
                          </a:solidFill>
                          <a:latin typeface="+mn-lt"/>
                          <a:cs typeface="Century Gothic"/>
                        </a:rPr>
                        <a:t>2.5</a:t>
                      </a:r>
                      <a:endParaRPr sz="1400" dirty="0">
                        <a:latin typeface="+mn-lt"/>
                        <a:cs typeface="Century Gothic"/>
                      </a:endParaRPr>
                    </a:p>
                  </a:txBody>
                  <a:tcPr marL="0" marR="0" marT="28703" marB="0">
                    <a:lnB w="12700">
                      <a:solidFill>
                        <a:srgbClr val="7E7E7E"/>
                      </a:solidFill>
                      <a:prstDash val="solid"/>
                    </a:lnB>
                  </a:tcPr>
                </a:tc>
                <a:tc>
                  <a:txBody>
                    <a:bodyPr/>
                    <a:lstStyle/>
                    <a:p>
                      <a:pPr marL="10795" algn="ctr">
                        <a:lnSpc>
                          <a:spcPct val="100000"/>
                        </a:lnSpc>
                        <a:spcBef>
                          <a:spcPts val="235"/>
                        </a:spcBef>
                      </a:pPr>
                      <a:r>
                        <a:rPr sz="1400" spc="-25" dirty="0">
                          <a:solidFill>
                            <a:srgbClr val="585858"/>
                          </a:solidFill>
                          <a:latin typeface="+mn-lt"/>
                          <a:cs typeface="Tahoma"/>
                        </a:rPr>
                        <a:t>0.0</a:t>
                      </a:r>
                      <a:endParaRPr sz="1400" dirty="0">
                        <a:latin typeface="+mn-lt"/>
                        <a:cs typeface="Tahoma"/>
                      </a:endParaRPr>
                    </a:p>
                  </a:txBody>
                  <a:tcPr marL="0" marR="0" marT="28703" marB="0">
                    <a:lnB w="12700">
                      <a:solidFill>
                        <a:srgbClr val="7E7E7E"/>
                      </a:solidFill>
                      <a:prstDash val="solid"/>
                    </a:lnB>
                  </a:tcPr>
                </a:tc>
                <a:extLst>
                  <a:ext uri="{0D108BD9-81ED-4DB2-BD59-A6C34878D82A}">
                    <a16:rowId xmlns:a16="http://schemas.microsoft.com/office/drawing/2014/main" val="10012"/>
                  </a:ext>
                </a:extLst>
              </a:tr>
            </a:tbl>
          </a:graphicData>
        </a:graphic>
      </p:graphicFrame>
      <p:sp>
        <p:nvSpPr>
          <p:cNvPr id="71" name="object 51">
            <a:extLst>
              <a:ext uri="{FF2B5EF4-FFF2-40B4-BE49-F238E27FC236}">
                <a16:creationId xmlns:a16="http://schemas.microsoft.com/office/drawing/2014/main" id="{544BC3FD-65FC-2C49-0400-7C8263EC959F}"/>
              </a:ext>
            </a:extLst>
          </p:cNvPr>
          <p:cNvSpPr txBox="1"/>
          <p:nvPr/>
        </p:nvSpPr>
        <p:spPr>
          <a:xfrm>
            <a:off x="884237" y="1784069"/>
            <a:ext cx="2893514" cy="259045"/>
          </a:xfrm>
          <a:prstGeom prst="rect">
            <a:avLst/>
          </a:prstGeom>
        </p:spPr>
        <p:txBody>
          <a:bodyPr vert="horz" wrap="square" lIns="0" tIns="12700" rIns="0" bIns="0" rtlCol="0">
            <a:spAutoFit/>
          </a:bodyPr>
          <a:lstStyle/>
          <a:p>
            <a:pPr marL="12700">
              <a:lnSpc>
                <a:spcPct val="100000"/>
              </a:lnSpc>
              <a:spcBef>
                <a:spcPts val="100"/>
              </a:spcBef>
            </a:pPr>
            <a:r>
              <a:rPr sz="1600" b="1" cap="all" spc="-55" dirty="0">
                <a:solidFill>
                  <a:schemeClr val="accent2">
                    <a:lumMod val="75000"/>
                    <a:lumOff val="25000"/>
                  </a:schemeClr>
                </a:solidFill>
                <a:cs typeface="Century Gothic"/>
              </a:rPr>
              <a:t>Sector</a:t>
            </a:r>
            <a:r>
              <a:rPr sz="1600" b="1" cap="all" spc="-25" dirty="0">
                <a:solidFill>
                  <a:schemeClr val="accent2">
                    <a:lumMod val="75000"/>
                    <a:lumOff val="25000"/>
                  </a:schemeClr>
                </a:solidFill>
                <a:cs typeface="Century Gothic"/>
              </a:rPr>
              <a:t> </a:t>
            </a:r>
            <a:r>
              <a:rPr sz="1600" b="1" cap="all" spc="-75" dirty="0">
                <a:solidFill>
                  <a:schemeClr val="accent2">
                    <a:lumMod val="75000"/>
                    <a:lumOff val="25000"/>
                  </a:schemeClr>
                </a:solidFill>
                <a:cs typeface="Century Gothic"/>
              </a:rPr>
              <a:t>Allocation</a:t>
            </a:r>
            <a:r>
              <a:rPr sz="1600" b="1" cap="all" spc="-55" dirty="0">
                <a:solidFill>
                  <a:schemeClr val="accent2">
                    <a:lumMod val="75000"/>
                    <a:lumOff val="25000"/>
                  </a:schemeClr>
                </a:solidFill>
                <a:cs typeface="Century Gothic"/>
              </a:rPr>
              <a:t> </a:t>
            </a:r>
            <a:r>
              <a:rPr sz="1600" b="1" cap="all" spc="-25" dirty="0">
                <a:solidFill>
                  <a:schemeClr val="accent2">
                    <a:lumMod val="75000"/>
                    <a:lumOff val="25000"/>
                  </a:schemeClr>
                </a:solidFill>
                <a:cs typeface="Century Gothic"/>
              </a:rPr>
              <a:t>(%)</a:t>
            </a:r>
            <a:endParaRPr sz="1600" cap="all" dirty="0">
              <a:solidFill>
                <a:schemeClr val="accent2">
                  <a:lumMod val="75000"/>
                  <a:lumOff val="25000"/>
                </a:schemeClr>
              </a:solidFill>
              <a:cs typeface="Century Gothic"/>
            </a:endParaRPr>
          </a:p>
        </p:txBody>
      </p:sp>
      <p:grpSp>
        <p:nvGrpSpPr>
          <p:cNvPr id="78" name="object 3">
            <a:extLst>
              <a:ext uri="{FF2B5EF4-FFF2-40B4-BE49-F238E27FC236}">
                <a16:creationId xmlns:a16="http://schemas.microsoft.com/office/drawing/2014/main" id="{656BC2C7-2235-7977-14AD-52FCC669BBFE}"/>
              </a:ext>
            </a:extLst>
          </p:cNvPr>
          <p:cNvGrpSpPr/>
          <p:nvPr/>
        </p:nvGrpSpPr>
        <p:grpSpPr>
          <a:xfrm>
            <a:off x="1293488" y="2726027"/>
            <a:ext cx="3122149" cy="3111113"/>
            <a:chOff x="2842815" y="4660849"/>
            <a:chExt cx="1361440" cy="1362075"/>
          </a:xfrm>
        </p:grpSpPr>
        <p:sp>
          <p:nvSpPr>
            <p:cNvPr id="79" name="object 4">
              <a:extLst>
                <a:ext uri="{FF2B5EF4-FFF2-40B4-BE49-F238E27FC236}">
                  <a16:creationId xmlns:a16="http://schemas.microsoft.com/office/drawing/2014/main" id="{C3FE7494-2AD1-E9BF-6214-A466208F21E8}"/>
                </a:ext>
              </a:extLst>
            </p:cNvPr>
            <p:cNvSpPr/>
            <p:nvPr/>
          </p:nvSpPr>
          <p:spPr>
            <a:xfrm>
              <a:off x="2954562" y="5519790"/>
              <a:ext cx="362585" cy="351155"/>
            </a:xfrm>
            <a:custGeom>
              <a:avLst/>
              <a:gdLst/>
              <a:ahLst/>
              <a:cxnLst/>
              <a:rect l="l" t="t" r="r" b="b"/>
              <a:pathLst>
                <a:path w="362585" h="351154">
                  <a:moveTo>
                    <a:pt x="284505" y="0"/>
                  </a:moveTo>
                  <a:lnTo>
                    <a:pt x="0" y="178155"/>
                  </a:lnTo>
                  <a:lnTo>
                    <a:pt x="26195" y="216921"/>
                  </a:lnTo>
                  <a:lnTo>
                    <a:pt x="54975" y="253704"/>
                  </a:lnTo>
                  <a:lnTo>
                    <a:pt x="86226" y="288378"/>
                  </a:lnTo>
                  <a:lnTo>
                    <a:pt x="119831" y="320815"/>
                  </a:lnTo>
                  <a:lnTo>
                    <a:pt x="155676" y="350888"/>
                  </a:lnTo>
                  <a:lnTo>
                    <a:pt x="362343" y="86360"/>
                  </a:lnTo>
                  <a:lnTo>
                    <a:pt x="340114" y="67378"/>
                  </a:lnTo>
                  <a:lnTo>
                    <a:pt x="319657" y="46575"/>
                  </a:lnTo>
                  <a:lnTo>
                    <a:pt x="301084" y="24075"/>
                  </a:lnTo>
                  <a:lnTo>
                    <a:pt x="284505" y="0"/>
                  </a:lnTo>
                  <a:close/>
                </a:path>
              </a:pathLst>
            </a:custGeom>
            <a:solidFill>
              <a:srgbClr val="7030A0"/>
            </a:solidFill>
          </p:spPr>
          <p:txBody>
            <a:bodyPr wrap="square" lIns="0" tIns="0" rIns="0" bIns="0" rtlCol="0"/>
            <a:lstStyle/>
            <a:p>
              <a:endParaRPr dirty="0"/>
            </a:p>
          </p:txBody>
        </p:sp>
        <p:sp>
          <p:nvSpPr>
            <p:cNvPr id="80" name="object 5">
              <a:extLst>
                <a:ext uri="{FF2B5EF4-FFF2-40B4-BE49-F238E27FC236}">
                  <a16:creationId xmlns:a16="http://schemas.microsoft.com/office/drawing/2014/main" id="{E5CDDFE2-8669-5463-4481-B007842EFA01}"/>
                </a:ext>
              </a:extLst>
            </p:cNvPr>
            <p:cNvSpPr/>
            <p:nvPr/>
          </p:nvSpPr>
          <p:spPr>
            <a:xfrm>
              <a:off x="2861934" y="5398576"/>
              <a:ext cx="377190" cy="299720"/>
            </a:xfrm>
            <a:custGeom>
              <a:avLst/>
              <a:gdLst/>
              <a:ahLst/>
              <a:cxnLst/>
              <a:rect l="l" t="t" r="r" b="b"/>
              <a:pathLst>
                <a:path w="377189" h="299720">
                  <a:moveTo>
                    <a:pt x="330822" y="0"/>
                  </a:moveTo>
                  <a:lnTo>
                    <a:pt x="0" y="56959"/>
                  </a:lnTo>
                  <a:lnTo>
                    <a:pt x="10874" y="108109"/>
                  </a:lnTo>
                  <a:lnTo>
                    <a:pt x="25658" y="158145"/>
                  </a:lnTo>
                  <a:lnTo>
                    <a:pt x="44267" y="206847"/>
                  </a:lnTo>
                  <a:lnTo>
                    <a:pt x="66615" y="253993"/>
                  </a:lnTo>
                  <a:lnTo>
                    <a:pt x="92621" y="299364"/>
                  </a:lnTo>
                  <a:lnTo>
                    <a:pt x="377126" y="121208"/>
                  </a:lnTo>
                  <a:lnTo>
                    <a:pt x="361160" y="92709"/>
                  </a:lnTo>
                  <a:lnTo>
                    <a:pt x="348064" y="62866"/>
                  </a:lnTo>
                  <a:lnTo>
                    <a:pt x="337923" y="31892"/>
                  </a:lnTo>
                  <a:lnTo>
                    <a:pt x="330822" y="0"/>
                  </a:lnTo>
                  <a:close/>
                </a:path>
              </a:pathLst>
            </a:custGeom>
            <a:solidFill>
              <a:srgbClr val="006D51"/>
            </a:solidFill>
          </p:spPr>
          <p:txBody>
            <a:bodyPr wrap="square" lIns="0" tIns="0" rIns="0" bIns="0" rtlCol="0"/>
            <a:lstStyle/>
            <a:p>
              <a:endParaRPr dirty="0"/>
            </a:p>
          </p:txBody>
        </p:sp>
        <p:sp>
          <p:nvSpPr>
            <p:cNvPr id="81" name="object 6">
              <a:extLst>
                <a:ext uri="{FF2B5EF4-FFF2-40B4-BE49-F238E27FC236}">
                  <a16:creationId xmlns:a16="http://schemas.microsoft.com/office/drawing/2014/main" id="{1B2FC312-DB45-3A92-189A-64C298681DB4}"/>
                </a:ext>
              </a:extLst>
            </p:cNvPr>
            <p:cNvSpPr/>
            <p:nvPr/>
          </p:nvSpPr>
          <p:spPr>
            <a:xfrm>
              <a:off x="2861934" y="5398576"/>
              <a:ext cx="377190" cy="299720"/>
            </a:xfrm>
            <a:custGeom>
              <a:avLst/>
              <a:gdLst/>
              <a:ahLst/>
              <a:cxnLst/>
              <a:rect l="l" t="t" r="r" b="b"/>
              <a:pathLst>
                <a:path w="377189" h="299720">
                  <a:moveTo>
                    <a:pt x="92621" y="299364"/>
                  </a:moveTo>
                  <a:lnTo>
                    <a:pt x="66615" y="253993"/>
                  </a:lnTo>
                  <a:lnTo>
                    <a:pt x="44267" y="206847"/>
                  </a:lnTo>
                  <a:lnTo>
                    <a:pt x="25658" y="158145"/>
                  </a:lnTo>
                  <a:lnTo>
                    <a:pt x="10874" y="108109"/>
                  </a:lnTo>
                  <a:lnTo>
                    <a:pt x="0" y="56959"/>
                  </a:lnTo>
                  <a:lnTo>
                    <a:pt x="330822" y="0"/>
                  </a:lnTo>
                  <a:lnTo>
                    <a:pt x="337923" y="31892"/>
                  </a:lnTo>
                  <a:lnTo>
                    <a:pt x="348064" y="62866"/>
                  </a:lnTo>
                  <a:lnTo>
                    <a:pt x="361160" y="92709"/>
                  </a:lnTo>
                  <a:lnTo>
                    <a:pt x="377126" y="121208"/>
                  </a:lnTo>
                  <a:lnTo>
                    <a:pt x="92621" y="299364"/>
                  </a:lnTo>
                  <a:close/>
                </a:path>
              </a:pathLst>
            </a:custGeom>
            <a:ln w="19050">
              <a:solidFill>
                <a:srgbClr val="FFFFFF"/>
              </a:solidFill>
            </a:ln>
          </p:spPr>
          <p:txBody>
            <a:bodyPr wrap="square" lIns="0" tIns="0" rIns="0" bIns="0" rtlCol="0"/>
            <a:lstStyle/>
            <a:p>
              <a:endParaRPr dirty="0"/>
            </a:p>
          </p:txBody>
        </p:sp>
        <p:sp>
          <p:nvSpPr>
            <p:cNvPr id="82" name="object 7">
              <a:extLst>
                <a:ext uri="{FF2B5EF4-FFF2-40B4-BE49-F238E27FC236}">
                  <a16:creationId xmlns:a16="http://schemas.microsoft.com/office/drawing/2014/main" id="{12C711F6-E765-AD40-53D6-845229D730AD}"/>
                </a:ext>
              </a:extLst>
            </p:cNvPr>
            <p:cNvSpPr/>
            <p:nvPr/>
          </p:nvSpPr>
          <p:spPr>
            <a:xfrm>
              <a:off x="2852340" y="5156055"/>
              <a:ext cx="349250" cy="299720"/>
            </a:xfrm>
            <a:custGeom>
              <a:avLst/>
              <a:gdLst/>
              <a:ahLst/>
              <a:cxnLst/>
              <a:rect l="l" t="t" r="r" b="b"/>
              <a:pathLst>
                <a:path w="349250" h="299720">
                  <a:moveTo>
                    <a:pt x="26018" y="0"/>
                  </a:moveTo>
                  <a:lnTo>
                    <a:pt x="13893" y="49041"/>
                  </a:lnTo>
                  <a:lnTo>
                    <a:pt x="5507" y="98716"/>
                  </a:lnTo>
                  <a:lnTo>
                    <a:pt x="872" y="148810"/>
                  </a:lnTo>
                  <a:lnTo>
                    <a:pt x="0" y="199111"/>
                  </a:lnTo>
                  <a:lnTo>
                    <a:pt x="2904" y="249405"/>
                  </a:lnTo>
                  <a:lnTo>
                    <a:pt x="9596" y="299478"/>
                  </a:lnTo>
                  <a:lnTo>
                    <a:pt x="340419" y="242531"/>
                  </a:lnTo>
                  <a:lnTo>
                    <a:pt x="336105" y="204925"/>
                  </a:lnTo>
                  <a:lnTo>
                    <a:pt x="336048" y="167192"/>
                  </a:lnTo>
                  <a:lnTo>
                    <a:pt x="340228" y="129692"/>
                  </a:lnTo>
                  <a:lnTo>
                    <a:pt x="348623" y="92786"/>
                  </a:lnTo>
                  <a:lnTo>
                    <a:pt x="26018" y="0"/>
                  </a:lnTo>
                  <a:close/>
                </a:path>
              </a:pathLst>
            </a:custGeom>
            <a:solidFill>
              <a:srgbClr val="6CB33E"/>
            </a:solidFill>
          </p:spPr>
          <p:txBody>
            <a:bodyPr wrap="square" lIns="0" tIns="0" rIns="0" bIns="0" rtlCol="0"/>
            <a:lstStyle/>
            <a:p>
              <a:endParaRPr dirty="0"/>
            </a:p>
          </p:txBody>
        </p:sp>
        <p:sp>
          <p:nvSpPr>
            <p:cNvPr id="83" name="object 8">
              <a:extLst>
                <a:ext uri="{FF2B5EF4-FFF2-40B4-BE49-F238E27FC236}">
                  <a16:creationId xmlns:a16="http://schemas.microsoft.com/office/drawing/2014/main" id="{EEE87C83-4E05-0F14-2799-9D7F71F56DF9}"/>
                </a:ext>
              </a:extLst>
            </p:cNvPr>
            <p:cNvSpPr/>
            <p:nvPr/>
          </p:nvSpPr>
          <p:spPr>
            <a:xfrm>
              <a:off x="2852340" y="5156055"/>
              <a:ext cx="349250" cy="299720"/>
            </a:xfrm>
            <a:custGeom>
              <a:avLst/>
              <a:gdLst/>
              <a:ahLst/>
              <a:cxnLst/>
              <a:rect l="l" t="t" r="r" b="b"/>
              <a:pathLst>
                <a:path w="349250" h="299720">
                  <a:moveTo>
                    <a:pt x="9596" y="299478"/>
                  </a:moveTo>
                  <a:lnTo>
                    <a:pt x="2904" y="249405"/>
                  </a:lnTo>
                  <a:lnTo>
                    <a:pt x="0" y="199111"/>
                  </a:lnTo>
                  <a:lnTo>
                    <a:pt x="872" y="148810"/>
                  </a:lnTo>
                  <a:lnTo>
                    <a:pt x="5507" y="98716"/>
                  </a:lnTo>
                  <a:lnTo>
                    <a:pt x="13893" y="49041"/>
                  </a:lnTo>
                  <a:lnTo>
                    <a:pt x="26018" y="0"/>
                  </a:lnTo>
                  <a:lnTo>
                    <a:pt x="348623" y="92786"/>
                  </a:lnTo>
                  <a:lnTo>
                    <a:pt x="340228" y="129692"/>
                  </a:lnTo>
                  <a:lnTo>
                    <a:pt x="336048" y="167192"/>
                  </a:lnTo>
                  <a:lnTo>
                    <a:pt x="336105" y="204925"/>
                  </a:lnTo>
                  <a:lnTo>
                    <a:pt x="340419" y="242531"/>
                  </a:lnTo>
                  <a:lnTo>
                    <a:pt x="9596" y="299478"/>
                  </a:lnTo>
                  <a:close/>
                </a:path>
              </a:pathLst>
            </a:custGeom>
            <a:ln w="19050">
              <a:solidFill>
                <a:srgbClr val="FFFFFF"/>
              </a:solidFill>
            </a:ln>
          </p:spPr>
          <p:txBody>
            <a:bodyPr wrap="square" lIns="0" tIns="0" rIns="0" bIns="0" rtlCol="0"/>
            <a:lstStyle/>
            <a:p>
              <a:endParaRPr dirty="0"/>
            </a:p>
          </p:txBody>
        </p:sp>
        <p:sp>
          <p:nvSpPr>
            <p:cNvPr id="84" name="object 9">
              <a:extLst>
                <a:ext uri="{FF2B5EF4-FFF2-40B4-BE49-F238E27FC236}">
                  <a16:creationId xmlns:a16="http://schemas.microsoft.com/office/drawing/2014/main" id="{E9F78A56-8416-373A-BF14-0B7A927BB66A}"/>
                </a:ext>
              </a:extLst>
            </p:cNvPr>
            <p:cNvSpPr/>
            <p:nvPr/>
          </p:nvSpPr>
          <p:spPr>
            <a:xfrm>
              <a:off x="2878363" y="4837244"/>
              <a:ext cx="424180" cy="412115"/>
            </a:xfrm>
            <a:custGeom>
              <a:avLst/>
              <a:gdLst/>
              <a:ahLst/>
              <a:cxnLst/>
              <a:rect l="l" t="t" r="r" b="b"/>
              <a:pathLst>
                <a:path w="424179" h="412114">
                  <a:moveTo>
                    <a:pt x="202120" y="0"/>
                  </a:moveTo>
                  <a:lnTo>
                    <a:pt x="167190" y="32968"/>
                  </a:lnTo>
                  <a:lnTo>
                    <a:pt x="134827" y="68210"/>
                  </a:lnTo>
                  <a:lnTo>
                    <a:pt x="105128" y="105573"/>
                  </a:lnTo>
                  <a:lnTo>
                    <a:pt x="78190" y="144902"/>
                  </a:lnTo>
                  <a:lnTo>
                    <a:pt x="54111" y="186043"/>
                  </a:lnTo>
                  <a:lnTo>
                    <a:pt x="32988" y="228844"/>
                  </a:lnTo>
                  <a:lnTo>
                    <a:pt x="14918" y="273150"/>
                  </a:lnTo>
                  <a:lnTo>
                    <a:pt x="0" y="318808"/>
                  </a:lnTo>
                  <a:lnTo>
                    <a:pt x="322605" y="411594"/>
                  </a:lnTo>
                  <a:lnTo>
                    <a:pt x="339102" y="366618"/>
                  </a:lnTo>
                  <a:lnTo>
                    <a:pt x="361703" y="324646"/>
                  </a:lnTo>
                  <a:lnTo>
                    <a:pt x="390022" y="286300"/>
                  </a:lnTo>
                  <a:lnTo>
                    <a:pt x="423672" y="252196"/>
                  </a:lnTo>
                  <a:lnTo>
                    <a:pt x="202120" y="0"/>
                  </a:lnTo>
                  <a:close/>
                </a:path>
              </a:pathLst>
            </a:custGeom>
            <a:solidFill>
              <a:srgbClr val="D06E17"/>
            </a:solidFill>
          </p:spPr>
          <p:txBody>
            <a:bodyPr wrap="square" lIns="0" tIns="0" rIns="0" bIns="0" rtlCol="0"/>
            <a:lstStyle/>
            <a:p>
              <a:endParaRPr dirty="0"/>
            </a:p>
          </p:txBody>
        </p:sp>
        <p:sp>
          <p:nvSpPr>
            <p:cNvPr id="85" name="object 10">
              <a:extLst>
                <a:ext uri="{FF2B5EF4-FFF2-40B4-BE49-F238E27FC236}">
                  <a16:creationId xmlns:a16="http://schemas.microsoft.com/office/drawing/2014/main" id="{D7E44F44-E24A-8F7B-3375-BAE44EEC4CAC}"/>
                </a:ext>
              </a:extLst>
            </p:cNvPr>
            <p:cNvSpPr/>
            <p:nvPr/>
          </p:nvSpPr>
          <p:spPr>
            <a:xfrm>
              <a:off x="2878363" y="4837244"/>
              <a:ext cx="424180" cy="412115"/>
            </a:xfrm>
            <a:custGeom>
              <a:avLst/>
              <a:gdLst/>
              <a:ahLst/>
              <a:cxnLst/>
              <a:rect l="l" t="t" r="r" b="b"/>
              <a:pathLst>
                <a:path w="424179" h="412114">
                  <a:moveTo>
                    <a:pt x="0" y="318808"/>
                  </a:moveTo>
                  <a:lnTo>
                    <a:pt x="14918" y="273150"/>
                  </a:lnTo>
                  <a:lnTo>
                    <a:pt x="32988" y="228844"/>
                  </a:lnTo>
                  <a:lnTo>
                    <a:pt x="54111" y="186043"/>
                  </a:lnTo>
                  <a:lnTo>
                    <a:pt x="78190" y="144902"/>
                  </a:lnTo>
                  <a:lnTo>
                    <a:pt x="105128" y="105573"/>
                  </a:lnTo>
                  <a:lnTo>
                    <a:pt x="134827" y="68210"/>
                  </a:lnTo>
                  <a:lnTo>
                    <a:pt x="167190" y="32968"/>
                  </a:lnTo>
                  <a:lnTo>
                    <a:pt x="202120" y="0"/>
                  </a:lnTo>
                  <a:lnTo>
                    <a:pt x="423672" y="252196"/>
                  </a:lnTo>
                  <a:lnTo>
                    <a:pt x="390022" y="286300"/>
                  </a:lnTo>
                  <a:lnTo>
                    <a:pt x="361703" y="324646"/>
                  </a:lnTo>
                  <a:lnTo>
                    <a:pt x="339102" y="366618"/>
                  </a:lnTo>
                  <a:lnTo>
                    <a:pt x="322605" y="411594"/>
                  </a:lnTo>
                  <a:lnTo>
                    <a:pt x="0" y="318808"/>
                  </a:lnTo>
                  <a:close/>
                </a:path>
              </a:pathLst>
            </a:custGeom>
            <a:ln w="19050">
              <a:solidFill>
                <a:srgbClr val="FFFFFF"/>
              </a:solidFill>
            </a:ln>
          </p:spPr>
          <p:txBody>
            <a:bodyPr wrap="square" lIns="0" tIns="0" rIns="0" bIns="0" rtlCol="0"/>
            <a:lstStyle/>
            <a:p>
              <a:endParaRPr dirty="0"/>
            </a:p>
          </p:txBody>
        </p:sp>
        <p:sp>
          <p:nvSpPr>
            <p:cNvPr id="86" name="object 11">
              <a:extLst>
                <a:ext uri="{FF2B5EF4-FFF2-40B4-BE49-F238E27FC236}">
                  <a16:creationId xmlns:a16="http://schemas.microsoft.com/office/drawing/2014/main" id="{78B3AD27-4E08-ED66-2133-24DFB4E355E7}"/>
                </a:ext>
              </a:extLst>
            </p:cNvPr>
            <p:cNvSpPr/>
            <p:nvPr/>
          </p:nvSpPr>
          <p:spPr>
            <a:xfrm>
              <a:off x="3080487" y="4670374"/>
              <a:ext cx="699770" cy="419100"/>
            </a:xfrm>
            <a:custGeom>
              <a:avLst/>
              <a:gdLst/>
              <a:ahLst/>
              <a:cxnLst/>
              <a:rect l="l" t="t" r="r" b="b"/>
              <a:pathLst>
                <a:path w="699770" h="419100">
                  <a:moveTo>
                    <a:pt x="455912" y="0"/>
                  </a:moveTo>
                  <a:lnTo>
                    <a:pt x="406604" y="876"/>
                  </a:lnTo>
                  <a:lnTo>
                    <a:pt x="357581" y="5356"/>
                  </a:lnTo>
                  <a:lnTo>
                    <a:pt x="309046" y="13405"/>
                  </a:lnTo>
                  <a:lnTo>
                    <a:pt x="261201" y="24990"/>
                  </a:lnTo>
                  <a:lnTo>
                    <a:pt x="214249" y="40077"/>
                  </a:lnTo>
                  <a:lnTo>
                    <a:pt x="168395" y="58633"/>
                  </a:lnTo>
                  <a:lnTo>
                    <a:pt x="123839" y="80623"/>
                  </a:lnTo>
                  <a:lnTo>
                    <a:pt x="80786" y="106015"/>
                  </a:lnTo>
                  <a:lnTo>
                    <a:pt x="39439" y="134774"/>
                  </a:lnTo>
                  <a:lnTo>
                    <a:pt x="0" y="166867"/>
                  </a:lnTo>
                  <a:lnTo>
                    <a:pt x="221538" y="419064"/>
                  </a:lnTo>
                  <a:lnTo>
                    <a:pt x="259301" y="390345"/>
                  </a:lnTo>
                  <a:lnTo>
                    <a:pt x="300104" y="367537"/>
                  </a:lnTo>
                  <a:lnTo>
                    <a:pt x="343281" y="350751"/>
                  </a:lnTo>
                  <a:lnTo>
                    <a:pt x="388161" y="340098"/>
                  </a:lnTo>
                  <a:lnTo>
                    <a:pt x="434076" y="335691"/>
                  </a:lnTo>
                  <a:lnTo>
                    <a:pt x="480358" y="337639"/>
                  </a:lnTo>
                  <a:lnTo>
                    <a:pt x="526338" y="346055"/>
                  </a:lnTo>
                  <a:lnTo>
                    <a:pt x="571347" y="361050"/>
                  </a:lnTo>
                  <a:lnTo>
                    <a:pt x="699617" y="50840"/>
                  </a:lnTo>
                  <a:lnTo>
                    <a:pt x="651930" y="33197"/>
                  </a:lnTo>
                  <a:lnTo>
                    <a:pt x="603513" y="19324"/>
                  </a:lnTo>
                  <a:lnTo>
                    <a:pt x="554569" y="9190"/>
                  </a:lnTo>
                  <a:lnTo>
                    <a:pt x="505301" y="2760"/>
                  </a:lnTo>
                  <a:lnTo>
                    <a:pt x="455912" y="0"/>
                  </a:lnTo>
                  <a:close/>
                </a:path>
              </a:pathLst>
            </a:custGeom>
            <a:solidFill>
              <a:srgbClr val="3686B9"/>
            </a:solidFill>
          </p:spPr>
          <p:txBody>
            <a:bodyPr wrap="square" lIns="0" tIns="0" rIns="0" bIns="0" rtlCol="0"/>
            <a:lstStyle/>
            <a:p>
              <a:endParaRPr dirty="0"/>
            </a:p>
          </p:txBody>
        </p:sp>
        <p:sp>
          <p:nvSpPr>
            <p:cNvPr id="87" name="object 12">
              <a:extLst>
                <a:ext uri="{FF2B5EF4-FFF2-40B4-BE49-F238E27FC236}">
                  <a16:creationId xmlns:a16="http://schemas.microsoft.com/office/drawing/2014/main" id="{D81B3E82-5ED0-9FCF-6297-A5F27051D537}"/>
                </a:ext>
              </a:extLst>
            </p:cNvPr>
            <p:cNvSpPr/>
            <p:nvPr/>
          </p:nvSpPr>
          <p:spPr>
            <a:xfrm>
              <a:off x="3080487" y="4670374"/>
              <a:ext cx="699770" cy="419100"/>
            </a:xfrm>
            <a:custGeom>
              <a:avLst/>
              <a:gdLst/>
              <a:ahLst/>
              <a:cxnLst/>
              <a:rect l="l" t="t" r="r" b="b"/>
              <a:pathLst>
                <a:path w="699770" h="419100">
                  <a:moveTo>
                    <a:pt x="0" y="166867"/>
                  </a:moveTo>
                  <a:lnTo>
                    <a:pt x="39439" y="134774"/>
                  </a:lnTo>
                  <a:lnTo>
                    <a:pt x="80786" y="106015"/>
                  </a:lnTo>
                  <a:lnTo>
                    <a:pt x="123839" y="80623"/>
                  </a:lnTo>
                  <a:lnTo>
                    <a:pt x="168395" y="58633"/>
                  </a:lnTo>
                  <a:lnTo>
                    <a:pt x="214249" y="40077"/>
                  </a:lnTo>
                  <a:lnTo>
                    <a:pt x="261201" y="24990"/>
                  </a:lnTo>
                  <a:lnTo>
                    <a:pt x="309046" y="13405"/>
                  </a:lnTo>
                  <a:lnTo>
                    <a:pt x="357581" y="5356"/>
                  </a:lnTo>
                  <a:lnTo>
                    <a:pt x="406604" y="876"/>
                  </a:lnTo>
                  <a:lnTo>
                    <a:pt x="455912" y="0"/>
                  </a:lnTo>
                  <a:lnTo>
                    <a:pt x="505301" y="2760"/>
                  </a:lnTo>
                  <a:lnTo>
                    <a:pt x="554569" y="9190"/>
                  </a:lnTo>
                  <a:lnTo>
                    <a:pt x="603513" y="19324"/>
                  </a:lnTo>
                  <a:lnTo>
                    <a:pt x="651930" y="33197"/>
                  </a:lnTo>
                  <a:lnTo>
                    <a:pt x="699617" y="50840"/>
                  </a:lnTo>
                  <a:lnTo>
                    <a:pt x="571347" y="361050"/>
                  </a:lnTo>
                  <a:lnTo>
                    <a:pt x="526338" y="346055"/>
                  </a:lnTo>
                  <a:lnTo>
                    <a:pt x="480358" y="337639"/>
                  </a:lnTo>
                  <a:lnTo>
                    <a:pt x="434076" y="335691"/>
                  </a:lnTo>
                  <a:lnTo>
                    <a:pt x="388161" y="340098"/>
                  </a:lnTo>
                  <a:lnTo>
                    <a:pt x="343281" y="350751"/>
                  </a:lnTo>
                  <a:lnTo>
                    <a:pt x="300104" y="367537"/>
                  </a:lnTo>
                  <a:lnTo>
                    <a:pt x="259301" y="390345"/>
                  </a:lnTo>
                  <a:lnTo>
                    <a:pt x="221538" y="419064"/>
                  </a:lnTo>
                  <a:lnTo>
                    <a:pt x="0" y="166867"/>
                  </a:lnTo>
                  <a:close/>
                </a:path>
              </a:pathLst>
            </a:custGeom>
            <a:ln w="19050">
              <a:solidFill>
                <a:srgbClr val="FFFFFF"/>
              </a:solidFill>
            </a:ln>
          </p:spPr>
          <p:txBody>
            <a:bodyPr wrap="square" lIns="0" tIns="0" rIns="0" bIns="0" rtlCol="0"/>
            <a:lstStyle/>
            <a:p>
              <a:endParaRPr dirty="0"/>
            </a:p>
          </p:txBody>
        </p:sp>
        <p:sp>
          <p:nvSpPr>
            <p:cNvPr id="88" name="object 13">
              <a:extLst>
                <a:ext uri="{FF2B5EF4-FFF2-40B4-BE49-F238E27FC236}">
                  <a16:creationId xmlns:a16="http://schemas.microsoft.com/office/drawing/2014/main" id="{517D830A-DAB3-C507-C930-7CDBAF7DBF17}"/>
                </a:ext>
              </a:extLst>
            </p:cNvPr>
            <p:cNvSpPr/>
            <p:nvPr/>
          </p:nvSpPr>
          <p:spPr>
            <a:xfrm>
              <a:off x="3651840" y="4721210"/>
              <a:ext cx="538480" cy="579755"/>
            </a:xfrm>
            <a:custGeom>
              <a:avLst/>
              <a:gdLst/>
              <a:ahLst/>
              <a:cxnLst/>
              <a:rect l="l" t="t" r="r" b="b"/>
              <a:pathLst>
                <a:path w="538479" h="579754">
                  <a:moveTo>
                    <a:pt x="128270" y="0"/>
                  </a:moveTo>
                  <a:lnTo>
                    <a:pt x="0" y="310210"/>
                  </a:lnTo>
                  <a:lnTo>
                    <a:pt x="45788" y="333379"/>
                  </a:lnTo>
                  <a:lnTo>
                    <a:pt x="86946" y="362794"/>
                  </a:lnTo>
                  <a:lnTo>
                    <a:pt x="122947" y="397766"/>
                  </a:lnTo>
                  <a:lnTo>
                    <a:pt x="153268" y="437605"/>
                  </a:lnTo>
                  <a:lnTo>
                    <a:pt x="177383" y="481622"/>
                  </a:lnTo>
                  <a:lnTo>
                    <a:pt x="194769" y="529129"/>
                  </a:lnTo>
                  <a:lnTo>
                    <a:pt x="204901" y="579437"/>
                  </a:lnTo>
                  <a:lnTo>
                    <a:pt x="538073" y="538441"/>
                  </a:lnTo>
                  <a:lnTo>
                    <a:pt x="530487" y="490878"/>
                  </a:lnTo>
                  <a:lnTo>
                    <a:pt x="519619" y="444375"/>
                  </a:lnTo>
                  <a:lnTo>
                    <a:pt x="505578" y="399072"/>
                  </a:lnTo>
                  <a:lnTo>
                    <a:pt x="488469" y="355109"/>
                  </a:lnTo>
                  <a:lnTo>
                    <a:pt x="468398" y="312626"/>
                  </a:lnTo>
                  <a:lnTo>
                    <a:pt x="445473" y="271764"/>
                  </a:lnTo>
                  <a:lnTo>
                    <a:pt x="419800" y="232661"/>
                  </a:lnTo>
                  <a:lnTo>
                    <a:pt x="391485" y="195458"/>
                  </a:lnTo>
                  <a:lnTo>
                    <a:pt x="360636" y="160296"/>
                  </a:lnTo>
                  <a:lnTo>
                    <a:pt x="327358" y="127313"/>
                  </a:lnTo>
                  <a:lnTo>
                    <a:pt x="291758" y="96651"/>
                  </a:lnTo>
                  <a:lnTo>
                    <a:pt x="253942" y="68448"/>
                  </a:lnTo>
                  <a:lnTo>
                    <a:pt x="214018" y="42845"/>
                  </a:lnTo>
                  <a:lnTo>
                    <a:pt x="172092" y="19982"/>
                  </a:lnTo>
                  <a:lnTo>
                    <a:pt x="128270" y="0"/>
                  </a:lnTo>
                  <a:close/>
                </a:path>
              </a:pathLst>
            </a:custGeom>
            <a:solidFill>
              <a:srgbClr val="FAAF3E"/>
            </a:solidFill>
          </p:spPr>
          <p:txBody>
            <a:bodyPr wrap="square" lIns="0" tIns="0" rIns="0" bIns="0" rtlCol="0"/>
            <a:lstStyle/>
            <a:p>
              <a:endParaRPr dirty="0"/>
            </a:p>
          </p:txBody>
        </p:sp>
        <p:sp>
          <p:nvSpPr>
            <p:cNvPr id="89" name="object 14">
              <a:extLst>
                <a:ext uri="{FF2B5EF4-FFF2-40B4-BE49-F238E27FC236}">
                  <a16:creationId xmlns:a16="http://schemas.microsoft.com/office/drawing/2014/main" id="{0F3319E9-1EDF-9041-1436-F8AD91943C6C}"/>
                </a:ext>
              </a:extLst>
            </p:cNvPr>
            <p:cNvSpPr/>
            <p:nvPr/>
          </p:nvSpPr>
          <p:spPr>
            <a:xfrm>
              <a:off x="3651840" y="4721210"/>
              <a:ext cx="538480" cy="579755"/>
            </a:xfrm>
            <a:custGeom>
              <a:avLst/>
              <a:gdLst/>
              <a:ahLst/>
              <a:cxnLst/>
              <a:rect l="l" t="t" r="r" b="b"/>
              <a:pathLst>
                <a:path w="538479" h="579754">
                  <a:moveTo>
                    <a:pt x="128270" y="0"/>
                  </a:moveTo>
                  <a:lnTo>
                    <a:pt x="172092" y="19982"/>
                  </a:lnTo>
                  <a:lnTo>
                    <a:pt x="214018" y="42845"/>
                  </a:lnTo>
                  <a:lnTo>
                    <a:pt x="253942" y="68448"/>
                  </a:lnTo>
                  <a:lnTo>
                    <a:pt x="291758" y="96651"/>
                  </a:lnTo>
                  <a:lnTo>
                    <a:pt x="327358" y="127313"/>
                  </a:lnTo>
                  <a:lnTo>
                    <a:pt x="360636" y="160296"/>
                  </a:lnTo>
                  <a:lnTo>
                    <a:pt x="391485" y="195458"/>
                  </a:lnTo>
                  <a:lnTo>
                    <a:pt x="419800" y="232661"/>
                  </a:lnTo>
                  <a:lnTo>
                    <a:pt x="445473" y="271764"/>
                  </a:lnTo>
                  <a:lnTo>
                    <a:pt x="468398" y="312626"/>
                  </a:lnTo>
                  <a:lnTo>
                    <a:pt x="488469" y="355109"/>
                  </a:lnTo>
                  <a:lnTo>
                    <a:pt x="505578" y="399072"/>
                  </a:lnTo>
                  <a:lnTo>
                    <a:pt x="519619" y="444375"/>
                  </a:lnTo>
                  <a:lnTo>
                    <a:pt x="530487" y="490878"/>
                  </a:lnTo>
                  <a:lnTo>
                    <a:pt x="538073" y="538441"/>
                  </a:lnTo>
                  <a:lnTo>
                    <a:pt x="204901" y="579437"/>
                  </a:lnTo>
                  <a:lnTo>
                    <a:pt x="194769" y="529129"/>
                  </a:lnTo>
                  <a:lnTo>
                    <a:pt x="177383" y="481622"/>
                  </a:lnTo>
                  <a:lnTo>
                    <a:pt x="153268" y="437605"/>
                  </a:lnTo>
                  <a:lnTo>
                    <a:pt x="122947" y="397766"/>
                  </a:lnTo>
                  <a:lnTo>
                    <a:pt x="86946" y="362794"/>
                  </a:lnTo>
                  <a:lnTo>
                    <a:pt x="45788" y="333379"/>
                  </a:lnTo>
                  <a:lnTo>
                    <a:pt x="0" y="310210"/>
                  </a:lnTo>
                  <a:lnTo>
                    <a:pt x="128270" y="0"/>
                  </a:lnTo>
                  <a:close/>
                </a:path>
              </a:pathLst>
            </a:custGeom>
            <a:ln w="19050">
              <a:solidFill>
                <a:srgbClr val="FFFFFF"/>
              </a:solidFill>
            </a:ln>
          </p:spPr>
          <p:txBody>
            <a:bodyPr wrap="square" lIns="0" tIns="0" rIns="0" bIns="0" rtlCol="0"/>
            <a:lstStyle/>
            <a:p>
              <a:endParaRPr dirty="0"/>
            </a:p>
          </p:txBody>
        </p:sp>
        <p:sp>
          <p:nvSpPr>
            <p:cNvPr id="90" name="object 15">
              <a:extLst>
                <a:ext uri="{FF2B5EF4-FFF2-40B4-BE49-F238E27FC236}">
                  <a16:creationId xmlns:a16="http://schemas.microsoft.com/office/drawing/2014/main" id="{6D18205C-FC80-8976-358F-99ADCC01357E}"/>
                </a:ext>
              </a:extLst>
            </p:cNvPr>
            <p:cNvSpPr/>
            <p:nvPr/>
          </p:nvSpPr>
          <p:spPr>
            <a:xfrm>
              <a:off x="3790706" y="5259655"/>
              <a:ext cx="404495" cy="488950"/>
            </a:xfrm>
            <a:custGeom>
              <a:avLst/>
              <a:gdLst/>
              <a:ahLst/>
              <a:cxnLst/>
              <a:rect l="l" t="t" r="r" b="b"/>
              <a:pathLst>
                <a:path w="404495" h="488950">
                  <a:moveTo>
                    <a:pt x="399211" y="0"/>
                  </a:moveTo>
                  <a:lnTo>
                    <a:pt x="66040" y="40995"/>
                  </a:lnTo>
                  <a:lnTo>
                    <a:pt x="68369" y="93085"/>
                  </a:lnTo>
                  <a:lnTo>
                    <a:pt x="62687" y="144455"/>
                  </a:lnTo>
                  <a:lnTo>
                    <a:pt x="49236" y="194206"/>
                  </a:lnTo>
                  <a:lnTo>
                    <a:pt x="28260" y="241443"/>
                  </a:lnTo>
                  <a:lnTo>
                    <a:pt x="0" y="285267"/>
                  </a:lnTo>
                  <a:lnTo>
                    <a:pt x="267131" y="488543"/>
                  </a:lnTo>
                  <a:lnTo>
                    <a:pt x="297182" y="445688"/>
                  </a:lnTo>
                  <a:lnTo>
                    <a:pt x="323652" y="400900"/>
                  </a:lnTo>
                  <a:lnTo>
                    <a:pt x="346480" y="354405"/>
                  </a:lnTo>
                  <a:lnTo>
                    <a:pt x="365605" y="306428"/>
                  </a:lnTo>
                  <a:lnTo>
                    <a:pt x="380968" y="257192"/>
                  </a:lnTo>
                  <a:lnTo>
                    <a:pt x="392507" y="206923"/>
                  </a:lnTo>
                  <a:lnTo>
                    <a:pt x="400161" y="155844"/>
                  </a:lnTo>
                  <a:lnTo>
                    <a:pt x="403870" y="104181"/>
                  </a:lnTo>
                  <a:lnTo>
                    <a:pt x="403574" y="52158"/>
                  </a:lnTo>
                  <a:lnTo>
                    <a:pt x="399211" y="0"/>
                  </a:lnTo>
                  <a:close/>
                </a:path>
              </a:pathLst>
            </a:custGeom>
            <a:solidFill>
              <a:srgbClr val="00527D"/>
            </a:solidFill>
          </p:spPr>
          <p:txBody>
            <a:bodyPr wrap="square" lIns="0" tIns="0" rIns="0" bIns="0" rtlCol="0"/>
            <a:lstStyle/>
            <a:p>
              <a:endParaRPr dirty="0"/>
            </a:p>
          </p:txBody>
        </p:sp>
        <p:sp>
          <p:nvSpPr>
            <p:cNvPr id="91" name="object 16">
              <a:extLst>
                <a:ext uri="{FF2B5EF4-FFF2-40B4-BE49-F238E27FC236}">
                  <a16:creationId xmlns:a16="http://schemas.microsoft.com/office/drawing/2014/main" id="{AB745336-2717-3EC0-CB5E-CBCD3B9985EC}"/>
                </a:ext>
              </a:extLst>
            </p:cNvPr>
            <p:cNvSpPr/>
            <p:nvPr/>
          </p:nvSpPr>
          <p:spPr>
            <a:xfrm>
              <a:off x="3790706" y="5259655"/>
              <a:ext cx="404495" cy="488950"/>
            </a:xfrm>
            <a:custGeom>
              <a:avLst/>
              <a:gdLst/>
              <a:ahLst/>
              <a:cxnLst/>
              <a:rect l="l" t="t" r="r" b="b"/>
              <a:pathLst>
                <a:path w="404495" h="488950">
                  <a:moveTo>
                    <a:pt x="399211" y="0"/>
                  </a:moveTo>
                  <a:lnTo>
                    <a:pt x="403574" y="52158"/>
                  </a:lnTo>
                  <a:lnTo>
                    <a:pt x="403870" y="104181"/>
                  </a:lnTo>
                  <a:lnTo>
                    <a:pt x="400161" y="155844"/>
                  </a:lnTo>
                  <a:lnTo>
                    <a:pt x="392507" y="206923"/>
                  </a:lnTo>
                  <a:lnTo>
                    <a:pt x="380968" y="257192"/>
                  </a:lnTo>
                  <a:lnTo>
                    <a:pt x="365605" y="306428"/>
                  </a:lnTo>
                  <a:lnTo>
                    <a:pt x="346480" y="354405"/>
                  </a:lnTo>
                  <a:lnTo>
                    <a:pt x="323652" y="400900"/>
                  </a:lnTo>
                  <a:lnTo>
                    <a:pt x="297182" y="445688"/>
                  </a:lnTo>
                  <a:lnTo>
                    <a:pt x="267131" y="488543"/>
                  </a:lnTo>
                  <a:lnTo>
                    <a:pt x="0" y="285267"/>
                  </a:lnTo>
                  <a:lnTo>
                    <a:pt x="28260" y="241443"/>
                  </a:lnTo>
                  <a:lnTo>
                    <a:pt x="49236" y="194206"/>
                  </a:lnTo>
                  <a:lnTo>
                    <a:pt x="62687" y="144455"/>
                  </a:lnTo>
                  <a:lnTo>
                    <a:pt x="68369" y="93085"/>
                  </a:lnTo>
                  <a:lnTo>
                    <a:pt x="66040" y="40995"/>
                  </a:lnTo>
                  <a:lnTo>
                    <a:pt x="399211" y="0"/>
                  </a:lnTo>
                  <a:close/>
                </a:path>
              </a:pathLst>
            </a:custGeom>
            <a:ln w="19050">
              <a:solidFill>
                <a:srgbClr val="FFFFFF"/>
              </a:solidFill>
            </a:ln>
          </p:spPr>
          <p:txBody>
            <a:bodyPr wrap="square" lIns="0" tIns="0" rIns="0" bIns="0" rtlCol="0"/>
            <a:lstStyle/>
            <a:p>
              <a:endParaRPr dirty="0"/>
            </a:p>
          </p:txBody>
        </p:sp>
        <p:sp>
          <p:nvSpPr>
            <p:cNvPr id="92" name="object 17">
              <a:extLst>
                <a:ext uri="{FF2B5EF4-FFF2-40B4-BE49-F238E27FC236}">
                  <a16:creationId xmlns:a16="http://schemas.microsoft.com/office/drawing/2014/main" id="{FB4CEE2C-BD19-4087-D0E6-B04AB954B70D}"/>
                </a:ext>
              </a:extLst>
            </p:cNvPr>
            <p:cNvSpPr/>
            <p:nvPr/>
          </p:nvSpPr>
          <p:spPr>
            <a:xfrm>
              <a:off x="3616332" y="5544913"/>
              <a:ext cx="441959" cy="441959"/>
            </a:xfrm>
            <a:custGeom>
              <a:avLst/>
              <a:gdLst/>
              <a:ahLst/>
              <a:cxnLst/>
              <a:rect l="l" t="t" r="r" b="b"/>
              <a:pathLst>
                <a:path w="441960" h="441960">
                  <a:moveTo>
                    <a:pt x="174371" y="0"/>
                  </a:moveTo>
                  <a:lnTo>
                    <a:pt x="138429" y="40103"/>
                  </a:lnTo>
                  <a:lnTo>
                    <a:pt x="96820" y="73747"/>
                  </a:lnTo>
                  <a:lnTo>
                    <a:pt x="50393" y="100350"/>
                  </a:lnTo>
                  <a:lnTo>
                    <a:pt x="0" y="119329"/>
                  </a:lnTo>
                  <a:lnTo>
                    <a:pt x="92760" y="441947"/>
                  </a:lnTo>
                  <a:lnTo>
                    <a:pt x="138424" y="427029"/>
                  </a:lnTo>
                  <a:lnTo>
                    <a:pt x="182708" y="408972"/>
                  </a:lnTo>
                  <a:lnTo>
                    <a:pt x="225463" y="387879"/>
                  </a:lnTo>
                  <a:lnTo>
                    <a:pt x="266539" y="363851"/>
                  </a:lnTo>
                  <a:lnTo>
                    <a:pt x="305786" y="336991"/>
                  </a:lnTo>
                  <a:lnTo>
                    <a:pt x="343056" y="307403"/>
                  </a:lnTo>
                  <a:lnTo>
                    <a:pt x="378198" y="275188"/>
                  </a:lnTo>
                  <a:lnTo>
                    <a:pt x="411063" y="240449"/>
                  </a:lnTo>
                  <a:lnTo>
                    <a:pt x="441502" y="203288"/>
                  </a:lnTo>
                  <a:lnTo>
                    <a:pt x="174371" y="0"/>
                  </a:lnTo>
                  <a:close/>
                </a:path>
              </a:pathLst>
            </a:custGeom>
            <a:solidFill>
              <a:srgbClr val="9999FF"/>
            </a:solidFill>
          </p:spPr>
          <p:txBody>
            <a:bodyPr wrap="square" lIns="0" tIns="0" rIns="0" bIns="0" rtlCol="0"/>
            <a:lstStyle/>
            <a:p>
              <a:endParaRPr dirty="0">
                <a:solidFill>
                  <a:srgbClr val="9999FF"/>
                </a:solidFill>
              </a:endParaRPr>
            </a:p>
          </p:txBody>
        </p:sp>
        <p:sp>
          <p:nvSpPr>
            <p:cNvPr id="93" name="object 18">
              <a:extLst>
                <a:ext uri="{FF2B5EF4-FFF2-40B4-BE49-F238E27FC236}">
                  <a16:creationId xmlns:a16="http://schemas.microsoft.com/office/drawing/2014/main" id="{B03C5D88-B0DA-D784-CAC9-E39268924ACA}"/>
                </a:ext>
              </a:extLst>
            </p:cNvPr>
            <p:cNvSpPr/>
            <p:nvPr/>
          </p:nvSpPr>
          <p:spPr>
            <a:xfrm>
              <a:off x="3616332" y="5544913"/>
              <a:ext cx="441959" cy="441959"/>
            </a:xfrm>
            <a:custGeom>
              <a:avLst/>
              <a:gdLst/>
              <a:ahLst/>
              <a:cxnLst/>
              <a:rect l="l" t="t" r="r" b="b"/>
              <a:pathLst>
                <a:path w="441960" h="441960">
                  <a:moveTo>
                    <a:pt x="441502" y="203288"/>
                  </a:moveTo>
                  <a:lnTo>
                    <a:pt x="411063" y="240449"/>
                  </a:lnTo>
                  <a:lnTo>
                    <a:pt x="378198" y="275188"/>
                  </a:lnTo>
                  <a:lnTo>
                    <a:pt x="343056" y="307403"/>
                  </a:lnTo>
                  <a:lnTo>
                    <a:pt x="305786" y="336991"/>
                  </a:lnTo>
                  <a:lnTo>
                    <a:pt x="266539" y="363851"/>
                  </a:lnTo>
                  <a:lnTo>
                    <a:pt x="225463" y="387879"/>
                  </a:lnTo>
                  <a:lnTo>
                    <a:pt x="182708" y="408972"/>
                  </a:lnTo>
                  <a:lnTo>
                    <a:pt x="138424" y="427029"/>
                  </a:lnTo>
                  <a:lnTo>
                    <a:pt x="92760" y="441947"/>
                  </a:lnTo>
                  <a:lnTo>
                    <a:pt x="0" y="119329"/>
                  </a:lnTo>
                  <a:lnTo>
                    <a:pt x="50393" y="100350"/>
                  </a:lnTo>
                  <a:lnTo>
                    <a:pt x="96820" y="73747"/>
                  </a:lnTo>
                  <a:lnTo>
                    <a:pt x="138429" y="40103"/>
                  </a:lnTo>
                  <a:lnTo>
                    <a:pt x="174371" y="0"/>
                  </a:lnTo>
                  <a:lnTo>
                    <a:pt x="441502" y="203288"/>
                  </a:lnTo>
                  <a:close/>
                </a:path>
              </a:pathLst>
            </a:custGeom>
            <a:ln w="19050">
              <a:solidFill>
                <a:srgbClr val="FFFFFF"/>
              </a:solidFill>
            </a:ln>
          </p:spPr>
          <p:txBody>
            <a:bodyPr wrap="square" lIns="0" tIns="0" rIns="0" bIns="0" rtlCol="0"/>
            <a:lstStyle/>
            <a:p>
              <a:endParaRPr dirty="0"/>
            </a:p>
          </p:txBody>
        </p:sp>
        <p:sp>
          <p:nvSpPr>
            <p:cNvPr id="94" name="object 19">
              <a:extLst>
                <a:ext uri="{FF2B5EF4-FFF2-40B4-BE49-F238E27FC236}">
                  <a16:creationId xmlns:a16="http://schemas.microsoft.com/office/drawing/2014/main" id="{536C0F75-6862-5833-0BD2-38908DC2C1BD}"/>
                </a:ext>
              </a:extLst>
            </p:cNvPr>
            <p:cNvSpPr/>
            <p:nvPr/>
          </p:nvSpPr>
          <p:spPr>
            <a:xfrm>
              <a:off x="3526429" y="5664241"/>
              <a:ext cx="182880" cy="349250"/>
            </a:xfrm>
            <a:custGeom>
              <a:avLst/>
              <a:gdLst/>
              <a:ahLst/>
              <a:cxnLst/>
              <a:rect l="l" t="t" r="r" b="b"/>
              <a:pathLst>
                <a:path w="182879" h="349250">
                  <a:moveTo>
                    <a:pt x="89903" y="0"/>
                  </a:moveTo>
                  <a:lnTo>
                    <a:pt x="67799" y="5551"/>
                  </a:lnTo>
                  <a:lnTo>
                    <a:pt x="45394" y="9586"/>
                  </a:lnTo>
                  <a:lnTo>
                    <a:pt x="22768" y="12096"/>
                  </a:lnTo>
                  <a:lnTo>
                    <a:pt x="0" y="13068"/>
                  </a:lnTo>
                  <a:lnTo>
                    <a:pt x="2857" y="348729"/>
                  </a:lnTo>
                  <a:lnTo>
                    <a:pt x="48399" y="346799"/>
                  </a:lnTo>
                  <a:lnTo>
                    <a:pt x="93651" y="341788"/>
                  </a:lnTo>
                  <a:lnTo>
                    <a:pt x="138458" y="333720"/>
                  </a:lnTo>
                  <a:lnTo>
                    <a:pt x="182664" y="322618"/>
                  </a:lnTo>
                  <a:lnTo>
                    <a:pt x="89903" y="0"/>
                  </a:lnTo>
                  <a:close/>
                </a:path>
              </a:pathLst>
            </a:custGeom>
            <a:solidFill>
              <a:srgbClr val="7E7E7E"/>
            </a:solidFill>
          </p:spPr>
          <p:txBody>
            <a:bodyPr wrap="square" lIns="0" tIns="0" rIns="0" bIns="0" rtlCol="0"/>
            <a:lstStyle/>
            <a:p>
              <a:endParaRPr dirty="0"/>
            </a:p>
          </p:txBody>
        </p:sp>
        <p:sp>
          <p:nvSpPr>
            <p:cNvPr id="95" name="object 20">
              <a:extLst>
                <a:ext uri="{FF2B5EF4-FFF2-40B4-BE49-F238E27FC236}">
                  <a16:creationId xmlns:a16="http://schemas.microsoft.com/office/drawing/2014/main" id="{47E9D62B-17EB-79BF-2576-342409F53458}"/>
                </a:ext>
              </a:extLst>
            </p:cNvPr>
            <p:cNvSpPr/>
            <p:nvPr/>
          </p:nvSpPr>
          <p:spPr>
            <a:xfrm>
              <a:off x="3526429" y="5664241"/>
              <a:ext cx="182880" cy="349250"/>
            </a:xfrm>
            <a:custGeom>
              <a:avLst/>
              <a:gdLst/>
              <a:ahLst/>
              <a:cxnLst/>
              <a:rect l="l" t="t" r="r" b="b"/>
              <a:pathLst>
                <a:path w="182879" h="349250">
                  <a:moveTo>
                    <a:pt x="182664" y="322618"/>
                  </a:moveTo>
                  <a:lnTo>
                    <a:pt x="138458" y="333720"/>
                  </a:lnTo>
                  <a:lnTo>
                    <a:pt x="93651" y="341788"/>
                  </a:lnTo>
                  <a:lnTo>
                    <a:pt x="48399" y="346799"/>
                  </a:lnTo>
                  <a:lnTo>
                    <a:pt x="2857" y="348729"/>
                  </a:lnTo>
                  <a:lnTo>
                    <a:pt x="0" y="13068"/>
                  </a:lnTo>
                  <a:lnTo>
                    <a:pt x="22768" y="12096"/>
                  </a:lnTo>
                  <a:lnTo>
                    <a:pt x="45394" y="9586"/>
                  </a:lnTo>
                  <a:lnTo>
                    <a:pt x="67799" y="5551"/>
                  </a:lnTo>
                  <a:lnTo>
                    <a:pt x="89903" y="0"/>
                  </a:lnTo>
                  <a:lnTo>
                    <a:pt x="182664" y="322618"/>
                  </a:lnTo>
                  <a:close/>
                </a:path>
              </a:pathLst>
            </a:custGeom>
            <a:ln w="19050">
              <a:solidFill>
                <a:srgbClr val="FFFFFF"/>
              </a:solidFill>
            </a:ln>
          </p:spPr>
          <p:txBody>
            <a:bodyPr wrap="square" lIns="0" tIns="0" rIns="0" bIns="0" rtlCol="0"/>
            <a:lstStyle/>
            <a:p>
              <a:endParaRPr dirty="0"/>
            </a:p>
          </p:txBody>
        </p:sp>
        <p:sp>
          <p:nvSpPr>
            <p:cNvPr id="96" name="object 21">
              <a:extLst>
                <a:ext uri="{FF2B5EF4-FFF2-40B4-BE49-F238E27FC236}">
                  <a16:creationId xmlns:a16="http://schemas.microsoft.com/office/drawing/2014/main" id="{CE492E46-7F71-1FCF-E61B-D1408C81DD4B}"/>
                </a:ext>
              </a:extLst>
            </p:cNvPr>
            <p:cNvSpPr/>
            <p:nvPr/>
          </p:nvSpPr>
          <p:spPr>
            <a:xfrm>
              <a:off x="3392599" y="5670863"/>
              <a:ext cx="137160" cy="342265"/>
            </a:xfrm>
            <a:custGeom>
              <a:avLst/>
              <a:gdLst/>
              <a:ahLst/>
              <a:cxnLst/>
              <a:rect l="l" t="t" r="r" b="b"/>
              <a:pathLst>
                <a:path w="137160" h="342264">
                  <a:moveTo>
                    <a:pt x="65493" y="0"/>
                  </a:moveTo>
                  <a:lnTo>
                    <a:pt x="0" y="329234"/>
                  </a:lnTo>
                  <a:lnTo>
                    <a:pt x="33893" y="335079"/>
                  </a:lnTo>
                  <a:lnTo>
                    <a:pt x="68016" y="339178"/>
                  </a:lnTo>
                  <a:lnTo>
                    <a:pt x="102303" y="341525"/>
                  </a:lnTo>
                  <a:lnTo>
                    <a:pt x="136690" y="342112"/>
                  </a:lnTo>
                  <a:lnTo>
                    <a:pt x="133832" y="6438"/>
                  </a:lnTo>
                  <a:lnTo>
                    <a:pt x="116641" y="6148"/>
                  </a:lnTo>
                  <a:lnTo>
                    <a:pt x="99496" y="4976"/>
                  </a:lnTo>
                  <a:lnTo>
                    <a:pt x="82435" y="2925"/>
                  </a:lnTo>
                  <a:lnTo>
                    <a:pt x="65493" y="0"/>
                  </a:lnTo>
                  <a:close/>
                </a:path>
              </a:pathLst>
            </a:custGeom>
            <a:solidFill>
              <a:srgbClr val="BEBEBE"/>
            </a:solidFill>
          </p:spPr>
          <p:txBody>
            <a:bodyPr wrap="square" lIns="0" tIns="0" rIns="0" bIns="0" rtlCol="0"/>
            <a:lstStyle/>
            <a:p>
              <a:endParaRPr dirty="0"/>
            </a:p>
          </p:txBody>
        </p:sp>
        <p:sp>
          <p:nvSpPr>
            <p:cNvPr id="97" name="object 22">
              <a:extLst>
                <a:ext uri="{FF2B5EF4-FFF2-40B4-BE49-F238E27FC236}">
                  <a16:creationId xmlns:a16="http://schemas.microsoft.com/office/drawing/2014/main" id="{B07106AB-12FA-DAEF-2736-2BFC512FD2D2}"/>
                </a:ext>
              </a:extLst>
            </p:cNvPr>
            <p:cNvSpPr/>
            <p:nvPr/>
          </p:nvSpPr>
          <p:spPr>
            <a:xfrm>
              <a:off x="3392599" y="5670863"/>
              <a:ext cx="137160" cy="342265"/>
            </a:xfrm>
            <a:custGeom>
              <a:avLst/>
              <a:gdLst/>
              <a:ahLst/>
              <a:cxnLst/>
              <a:rect l="l" t="t" r="r" b="b"/>
              <a:pathLst>
                <a:path w="137160" h="342264">
                  <a:moveTo>
                    <a:pt x="136690" y="342112"/>
                  </a:moveTo>
                  <a:lnTo>
                    <a:pt x="102303" y="341525"/>
                  </a:lnTo>
                  <a:lnTo>
                    <a:pt x="68016" y="339178"/>
                  </a:lnTo>
                  <a:lnTo>
                    <a:pt x="33893" y="335079"/>
                  </a:lnTo>
                  <a:lnTo>
                    <a:pt x="0" y="329234"/>
                  </a:lnTo>
                  <a:lnTo>
                    <a:pt x="65493" y="0"/>
                  </a:lnTo>
                  <a:lnTo>
                    <a:pt x="82435" y="2925"/>
                  </a:lnTo>
                  <a:lnTo>
                    <a:pt x="99496" y="4976"/>
                  </a:lnTo>
                  <a:lnTo>
                    <a:pt x="116641" y="6148"/>
                  </a:lnTo>
                  <a:lnTo>
                    <a:pt x="133832" y="6438"/>
                  </a:lnTo>
                  <a:lnTo>
                    <a:pt x="136690" y="342112"/>
                  </a:lnTo>
                  <a:close/>
                </a:path>
              </a:pathLst>
            </a:custGeom>
            <a:ln w="19050">
              <a:solidFill>
                <a:srgbClr val="FFFFFF"/>
              </a:solidFill>
            </a:ln>
          </p:spPr>
          <p:txBody>
            <a:bodyPr wrap="square" lIns="0" tIns="0" rIns="0" bIns="0" rtlCol="0"/>
            <a:lstStyle/>
            <a:p>
              <a:endParaRPr dirty="0"/>
            </a:p>
          </p:txBody>
        </p:sp>
        <p:sp>
          <p:nvSpPr>
            <p:cNvPr id="98" name="object 23">
              <a:extLst>
                <a:ext uri="{FF2B5EF4-FFF2-40B4-BE49-F238E27FC236}">
                  <a16:creationId xmlns:a16="http://schemas.microsoft.com/office/drawing/2014/main" id="{1B0582AF-CE16-70BA-232C-2D6077EAEA04}"/>
                </a:ext>
              </a:extLst>
            </p:cNvPr>
            <p:cNvSpPr/>
            <p:nvPr/>
          </p:nvSpPr>
          <p:spPr>
            <a:xfrm>
              <a:off x="3201417" y="5636145"/>
              <a:ext cx="257175" cy="364490"/>
            </a:xfrm>
            <a:custGeom>
              <a:avLst/>
              <a:gdLst/>
              <a:ahLst/>
              <a:cxnLst/>
              <a:rect l="l" t="t" r="r" b="b"/>
              <a:pathLst>
                <a:path w="257175" h="364489">
                  <a:moveTo>
                    <a:pt x="161074" y="0"/>
                  </a:moveTo>
                  <a:lnTo>
                    <a:pt x="0" y="294513"/>
                  </a:lnTo>
                  <a:lnTo>
                    <a:pt x="45708" y="317300"/>
                  </a:lnTo>
                  <a:lnTo>
                    <a:pt x="92949" y="336521"/>
                  </a:lnTo>
                  <a:lnTo>
                    <a:pt x="141512" y="352098"/>
                  </a:lnTo>
                  <a:lnTo>
                    <a:pt x="191185" y="363956"/>
                  </a:lnTo>
                  <a:lnTo>
                    <a:pt x="256667" y="34721"/>
                  </a:lnTo>
                  <a:lnTo>
                    <a:pt x="231831" y="28789"/>
                  </a:lnTo>
                  <a:lnTo>
                    <a:pt x="207551" y="20999"/>
                  </a:lnTo>
                  <a:lnTo>
                    <a:pt x="183931" y="11390"/>
                  </a:lnTo>
                  <a:lnTo>
                    <a:pt x="161074" y="0"/>
                  </a:lnTo>
                  <a:close/>
                </a:path>
              </a:pathLst>
            </a:custGeom>
            <a:solidFill>
              <a:srgbClr val="B8C6D3"/>
            </a:solidFill>
          </p:spPr>
          <p:txBody>
            <a:bodyPr wrap="square" lIns="0" tIns="0" rIns="0" bIns="0" rtlCol="0"/>
            <a:lstStyle/>
            <a:p>
              <a:endParaRPr dirty="0"/>
            </a:p>
          </p:txBody>
        </p:sp>
        <p:sp>
          <p:nvSpPr>
            <p:cNvPr id="99" name="object 24">
              <a:extLst>
                <a:ext uri="{FF2B5EF4-FFF2-40B4-BE49-F238E27FC236}">
                  <a16:creationId xmlns:a16="http://schemas.microsoft.com/office/drawing/2014/main" id="{6E324502-521B-FE25-7AE9-B2B792871173}"/>
                </a:ext>
              </a:extLst>
            </p:cNvPr>
            <p:cNvSpPr/>
            <p:nvPr/>
          </p:nvSpPr>
          <p:spPr>
            <a:xfrm>
              <a:off x="3201417" y="5636145"/>
              <a:ext cx="257175" cy="364490"/>
            </a:xfrm>
            <a:custGeom>
              <a:avLst/>
              <a:gdLst/>
              <a:ahLst/>
              <a:cxnLst/>
              <a:rect l="l" t="t" r="r" b="b"/>
              <a:pathLst>
                <a:path w="257175" h="364489">
                  <a:moveTo>
                    <a:pt x="191185" y="363956"/>
                  </a:moveTo>
                  <a:lnTo>
                    <a:pt x="141512" y="352098"/>
                  </a:lnTo>
                  <a:lnTo>
                    <a:pt x="92949" y="336521"/>
                  </a:lnTo>
                  <a:lnTo>
                    <a:pt x="45708" y="317300"/>
                  </a:lnTo>
                  <a:lnTo>
                    <a:pt x="0" y="294513"/>
                  </a:lnTo>
                  <a:lnTo>
                    <a:pt x="161074" y="0"/>
                  </a:lnTo>
                  <a:lnTo>
                    <a:pt x="183931" y="11390"/>
                  </a:lnTo>
                  <a:lnTo>
                    <a:pt x="207551" y="20999"/>
                  </a:lnTo>
                  <a:lnTo>
                    <a:pt x="231831" y="28789"/>
                  </a:lnTo>
                  <a:lnTo>
                    <a:pt x="256667" y="34721"/>
                  </a:lnTo>
                  <a:lnTo>
                    <a:pt x="191185" y="363956"/>
                  </a:lnTo>
                  <a:close/>
                </a:path>
              </a:pathLst>
            </a:custGeom>
            <a:ln w="19049">
              <a:solidFill>
                <a:srgbClr val="FFFFFF"/>
              </a:solidFill>
            </a:ln>
          </p:spPr>
          <p:txBody>
            <a:bodyPr wrap="square" lIns="0" tIns="0" rIns="0" bIns="0" rtlCol="0"/>
            <a:lstStyle/>
            <a:p>
              <a:endParaRPr dirty="0"/>
            </a:p>
          </p:txBody>
        </p:sp>
        <p:sp>
          <p:nvSpPr>
            <p:cNvPr id="100" name="object 25">
              <a:extLst>
                <a:ext uri="{FF2B5EF4-FFF2-40B4-BE49-F238E27FC236}">
                  <a16:creationId xmlns:a16="http://schemas.microsoft.com/office/drawing/2014/main" id="{F50FAC8F-34F1-75C4-E569-34745D0DF8A4}"/>
                </a:ext>
              </a:extLst>
            </p:cNvPr>
            <p:cNvSpPr/>
            <p:nvPr/>
          </p:nvSpPr>
          <p:spPr>
            <a:xfrm>
              <a:off x="3110236" y="5606150"/>
              <a:ext cx="252729" cy="325120"/>
            </a:xfrm>
            <a:custGeom>
              <a:avLst/>
              <a:gdLst/>
              <a:ahLst/>
              <a:cxnLst/>
              <a:rect l="l" t="t" r="r" b="b"/>
              <a:pathLst>
                <a:path w="252729" h="325120">
                  <a:moveTo>
                    <a:pt x="206667" y="0"/>
                  </a:moveTo>
                  <a:lnTo>
                    <a:pt x="0" y="264528"/>
                  </a:lnTo>
                  <a:lnTo>
                    <a:pt x="21864" y="280908"/>
                  </a:lnTo>
                  <a:lnTo>
                    <a:pt x="44369" y="296376"/>
                  </a:lnTo>
                  <a:lnTo>
                    <a:pt x="67485" y="310916"/>
                  </a:lnTo>
                  <a:lnTo>
                    <a:pt x="91186" y="324510"/>
                  </a:lnTo>
                  <a:lnTo>
                    <a:pt x="252260" y="29997"/>
                  </a:lnTo>
                  <a:lnTo>
                    <a:pt x="240410" y="23197"/>
                  </a:lnTo>
                  <a:lnTo>
                    <a:pt x="228854" y="15927"/>
                  </a:lnTo>
                  <a:lnTo>
                    <a:pt x="217602" y="8192"/>
                  </a:lnTo>
                  <a:lnTo>
                    <a:pt x="206667" y="0"/>
                  </a:lnTo>
                  <a:close/>
                </a:path>
              </a:pathLst>
            </a:custGeom>
            <a:solidFill>
              <a:srgbClr val="DCF0F7"/>
            </a:solidFill>
          </p:spPr>
          <p:txBody>
            <a:bodyPr wrap="square" lIns="0" tIns="0" rIns="0" bIns="0" rtlCol="0"/>
            <a:lstStyle/>
            <a:p>
              <a:endParaRPr dirty="0"/>
            </a:p>
          </p:txBody>
        </p:sp>
        <p:sp>
          <p:nvSpPr>
            <p:cNvPr id="101" name="object 26">
              <a:extLst>
                <a:ext uri="{FF2B5EF4-FFF2-40B4-BE49-F238E27FC236}">
                  <a16:creationId xmlns:a16="http://schemas.microsoft.com/office/drawing/2014/main" id="{E6F77C6F-F783-CE9F-FD5B-CC914FAF9227}"/>
                </a:ext>
              </a:extLst>
            </p:cNvPr>
            <p:cNvSpPr/>
            <p:nvPr/>
          </p:nvSpPr>
          <p:spPr>
            <a:xfrm>
              <a:off x="3110236" y="5606150"/>
              <a:ext cx="252729" cy="325120"/>
            </a:xfrm>
            <a:custGeom>
              <a:avLst/>
              <a:gdLst/>
              <a:ahLst/>
              <a:cxnLst/>
              <a:rect l="l" t="t" r="r" b="b"/>
              <a:pathLst>
                <a:path w="252729" h="325120">
                  <a:moveTo>
                    <a:pt x="91186" y="324510"/>
                  </a:moveTo>
                  <a:lnTo>
                    <a:pt x="67485" y="310916"/>
                  </a:lnTo>
                  <a:lnTo>
                    <a:pt x="44369" y="296376"/>
                  </a:lnTo>
                  <a:lnTo>
                    <a:pt x="21864" y="280908"/>
                  </a:lnTo>
                  <a:lnTo>
                    <a:pt x="0" y="264528"/>
                  </a:lnTo>
                  <a:lnTo>
                    <a:pt x="206667" y="0"/>
                  </a:lnTo>
                  <a:lnTo>
                    <a:pt x="217602" y="8192"/>
                  </a:lnTo>
                  <a:lnTo>
                    <a:pt x="228854" y="15927"/>
                  </a:lnTo>
                  <a:lnTo>
                    <a:pt x="240410" y="23197"/>
                  </a:lnTo>
                  <a:lnTo>
                    <a:pt x="252260" y="29997"/>
                  </a:lnTo>
                  <a:lnTo>
                    <a:pt x="91186" y="324510"/>
                  </a:lnTo>
                  <a:close/>
                </a:path>
              </a:pathLst>
            </a:custGeom>
            <a:ln w="19050">
              <a:solidFill>
                <a:srgbClr val="FFFFFF"/>
              </a:solidFill>
            </a:ln>
          </p:spPr>
          <p:txBody>
            <a:bodyPr wrap="square" lIns="0" tIns="0" rIns="0" bIns="0" rtlCol="0"/>
            <a:lstStyle/>
            <a:p>
              <a:endParaRPr dirty="0"/>
            </a:p>
          </p:txBody>
        </p:sp>
      </p:grpSp>
      <p:sp>
        <p:nvSpPr>
          <p:cNvPr id="102" name="TextBox 101">
            <a:extLst>
              <a:ext uri="{FF2B5EF4-FFF2-40B4-BE49-F238E27FC236}">
                <a16:creationId xmlns:a16="http://schemas.microsoft.com/office/drawing/2014/main" id="{580D6A8D-A149-9D1E-7844-E1157D7D0D15}"/>
              </a:ext>
            </a:extLst>
          </p:cNvPr>
          <p:cNvSpPr txBox="1"/>
          <p:nvPr/>
        </p:nvSpPr>
        <p:spPr>
          <a:xfrm>
            <a:off x="874733" y="3901006"/>
            <a:ext cx="2666067" cy="1077218"/>
          </a:xfrm>
          <a:prstGeom prst="rect">
            <a:avLst/>
          </a:prstGeom>
          <a:noFill/>
        </p:spPr>
        <p:txBody>
          <a:bodyPr wrap="square" rtlCol="0">
            <a:spAutoFit/>
          </a:bodyPr>
          <a:lstStyle/>
          <a:p>
            <a:pPr marL="1357630" marR="65405" indent="-44450" algn="ctr">
              <a:lnSpc>
                <a:spcPct val="100000"/>
              </a:lnSpc>
              <a:spcBef>
                <a:spcPts val="10"/>
              </a:spcBef>
            </a:pPr>
            <a:r>
              <a:rPr lang="en-US" sz="1600" b="1" cap="all" spc="-60" baseline="0" dirty="0">
                <a:solidFill>
                  <a:srgbClr val="0069AA"/>
                </a:solidFill>
                <a:latin typeface="+mn-lt"/>
                <a:cs typeface="Century Gothic"/>
              </a:rPr>
              <a:t>Dividend</a:t>
            </a:r>
            <a:r>
              <a:rPr lang="en-US" sz="1600" b="1" cap="all" spc="20" baseline="0" dirty="0">
                <a:solidFill>
                  <a:srgbClr val="0069AA"/>
                </a:solidFill>
                <a:latin typeface="+mn-lt"/>
                <a:cs typeface="Century Gothic"/>
              </a:rPr>
              <a:t> </a:t>
            </a:r>
            <a:r>
              <a:rPr lang="en-US" sz="1600" b="1" cap="all" spc="-20" baseline="0" dirty="0">
                <a:solidFill>
                  <a:srgbClr val="0069AA"/>
                </a:solidFill>
                <a:latin typeface="+mn-lt"/>
                <a:cs typeface="Century Gothic"/>
              </a:rPr>
              <a:t>Focus</a:t>
            </a:r>
          </a:p>
          <a:p>
            <a:pPr marL="1357630" marR="65405" indent="-44450" algn="ctr">
              <a:lnSpc>
                <a:spcPct val="100000"/>
              </a:lnSpc>
              <a:spcBef>
                <a:spcPts val="10"/>
              </a:spcBef>
            </a:pPr>
            <a:r>
              <a:rPr lang="en-US" sz="1600" b="1" cap="all" spc="-20" dirty="0">
                <a:solidFill>
                  <a:srgbClr val="0069AA"/>
                </a:solidFill>
                <a:cs typeface="Century Gothic"/>
              </a:rPr>
              <a:t>FUND</a:t>
            </a:r>
            <a:endParaRPr lang="en-US" sz="1600" b="1" cap="all" baseline="0" dirty="0">
              <a:latin typeface="+mn-lt"/>
              <a:cs typeface="Century Gothic"/>
            </a:endParaRPr>
          </a:p>
          <a:p>
            <a:endParaRPr lang="en-US" sz="1600" b="1" dirty="0"/>
          </a:p>
        </p:txBody>
      </p:sp>
      <mc:AlternateContent xmlns:mc="http://schemas.openxmlformats.org/markup-compatibility/2006" xmlns:p14="http://schemas.microsoft.com/office/powerpoint/2010/main" xmlns:aink="http://schemas.microsoft.com/office/drawing/2016/ink">
        <mc:Choice Requires="p14 aink">
          <p:contentPart p14:bwMode="auto" r:id="rId5">
            <p14:nvContentPartPr>
              <p14:cNvPr id="3" name="Ink 2">
                <a:extLst>
                  <a:ext uri="{FF2B5EF4-FFF2-40B4-BE49-F238E27FC236}">
                    <a16:creationId xmlns:a16="http://schemas.microsoft.com/office/drawing/2014/main" id="{72B9E7F0-0BAE-5FDF-031D-AA823E8A9E9D}"/>
                  </a:ext>
                </a:extLst>
              </p14:cNvPr>
              <p14:cNvContentPartPr/>
              <p14:nvPr/>
            </p14:nvContentPartPr>
            <p14:xfrm>
              <a:off x="2283380" y="903508"/>
              <a:ext cx="360" cy="360"/>
            </p14:xfrm>
          </p:contentPart>
        </mc:Choice>
        <mc:Fallback xmlns="">
          <p:pic>
            <p:nvPicPr>
              <p:cNvPr id="3" name="Ink 2">
                <a:extLst>
                  <a:ext uri="{FF2B5EF4-FFF2-40B4-BE49-F238E27FC236}">
                    <a16:creationId xmlns:a16="http://schemas.microsoft.com/office/drawing/2014/main" id="{72B9E7F0-0BAE-5FDF-031D-AA823E8A9E9D}"/>
                  </a:ext>
                </a:extLst>
              </p:cNvPr>
              <p:cNvPicPr/>
              <p:nvPr/>
            </p:nvPicPr>
            <p:blipFill>
              <a:blip r:embed="rId6"/>
              <a:stretch>
                <a:fillRect/>
              </a:stretch>
            </p:blipFill>
            <p:spPr>
              <a:xfrm>
                <a:off x="2274740" y="894868"/>
                <a:ext cx="18000" cy="18000"/>
              </a:xfrm>
              <a:prstGeom prst="rect">
                <a:avLst/>
              </a:prstGeom>
            </p:spPr>
          </p:pic>
        </mc:Fallback>
      </mc:AlternateContent>
      <p:sp>
        <p:nvSpPr>
          <p:cNvPr id="5" name="Slide Number Placeholder 4">
            <a:extLst>
              <a:ext uri="{FF2B5EF4-FFF2-40B4-BE49-F238E27FC236}">
                <a16:creationId xmlns:a16="http://schemas.microsoft.com/office/drawing/2014/main" id="{7EAAB083-BACC-E3B5-2304-194E182F3FBE}"/>
              </a:ext>
            </a:extLst>
          </p:cNvPr>
          <p:cNvSpPr>
            <a:spLocks noGrp="1"/>
          </p:cNvSpPr>
          <p:nvPr>
            <p:ph type="sldNum" sz="quarter" idx="12"/>
          </p:nvPr>
        </p:nvSpPr>
        <p:spPr/>
        <p:txBody>
          <a:bodyPr/>
          <a:lstStyle/>
          <a:p>
            <a:fld id="{F30A7A1B-CB85-4EFE-886E-49BE227B8847}" type="slidenum">
              <a:rPr lang="en-US" smtClean="0"/>
              <a:t>16</a:t>
            </a:fld>
            <a:endParaRPr lang="en-US" dirty="0"/>
          </a:p>
        </p:txBody>
      </p:sp>
    </p:spTree>
    <p:extLst>
      <p:ext uri="{BB962C8B-B14F-4D97-AF65-F5344CB8AC3E}">
        <p14:creationId xmlns:p14="http://schemas.microsoft.com/office/powerpoint/2010/main" val="741274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black rectangle&#10;&#10;Description automatically generated">
            <a:extLst>
              <a:ext uri="{FF2B5EF4-FFF2-40B4-BE49-F238E27FC236}">
                <a16:creationId xmlns:a16="http://schemas.microsoft.com/office/drawing/2014/main" id="{27842A31-CCEE-563E-62C0-07E62510ED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9659"/>
            <a:ext cx="10070901" cy="7782060"/>
          </a:xfrm>
          <a:prstGeom prst="rect">
            <a:avLst/>
          </a:prstGeom>
        </p:spPr>
      </p:pic>
      <p:sp>
        <p:nvSpPr>
          <p:cNvPr id="4" name="TextBox 3">
            <a:extLst>
              <a:ext uri="{FF2B5EF4-FFF2-40B4-BE49-F238E27FC236}">
                <a16:creationId xmlns:a16="http://schemas.microsoft.com/office/drawing/2014/main" id="{B48D72DF-B13D-CD4E-70B5-FB92450B958F}"/>
              </a:ext>
            </a:extLst>
          </p:cNvPr>
          <p:cNvSpPr txBox="1"/>
          <p:nvPr/>
        </p:nvSpPr>
        <p:spPr>
          <a:xfrm>
            <a:off x="762000" y="532619"/>
            <a:ext cx="8412822" cy="861774"/>
          </a:xfrm>
          <a:prstGeom prst="rect">
            <a:avLst/>
          </a:prstGeom>
          <a:noFill/>
        </p:spPr>
        <p:txBody>
          <a:bodyPr wrap="square" rtlCol="0">
            <a:spAutoFit/>
          </a:bodyPr>
          <a:lstStyle/>
          <a:p>
            <a:r>
              <a:rPr lang="en-US" sz="3000" b="1" cap="all" dirty="0">
                <a:solidFill>
                  <a:schemeClr val="accent2">
                    <a:lumMod val="90000"/>
                    <a:lumOff val="10000"/>
                  </a:schemeClr>
                </a:solidFill>
              </a:rPr>
              <a:t>Kentucky League of Cities Investment Pool</a:t>
            </a:r>
          </a:p>
          <a:p>
            <a:r>
              <a:rPr lang="en-US" sz="2000" kern="1200" cap="all" spc="17" dirty="0">
                <a:ea typeface="+mj-ea"/>
                <a:cs typeface="+mj-cs"/>
              </a:rPr>
              <a:t>Dividend Focus </a:t>
            </a:r>
            <a:r>
              <a:rPr lang="en-US" sz="2000" cap="all" dirty="0"/>
              <a:t>Fund • Summary snapshot as of June 30, 2024</a:t>
            </a:r>
          </a:p>
        </p:txBody>
      </p:sp>
      <p:pic>
        <p:nvPicPr>
          <p:cNvPr id="14" name="Graphic 13">
            <a:extLst>
              <a:ext uri="{FF2B5EF4-FFF2-40B4-BE49-F238E27FC236}">
                <a16:creationId xmlns:a16="http://schemas.microsoft.com/office/drawing/2014/main" id="{80EA6C52-D831-E642-4DCE-7F354E4941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5187" y="302555"/>
            <a:ext cx="1266825" cy="219075"/>
          </a:xfrm>
          <a:prstGeom prst="rect">
            <a:avLst/>
          </a:prstGeom>
        </p:spPr>
      </p:pic>
      <p:graphicFrame>
        <p:nvGraphicFramePr>
          <p:cNvPr id="10" name="object 4">
            <a:extLst>
              <a:ext uri="{FF2B5EF4-FFF2-40B4-BE49-F238E27FC236}">
                <a16:creationId xmlns:a16="http://schemas.microsoft.com/office/drawing/2014/main" id="{5AC20643-DE9B-C963-1EE7-35D041F80F38}"/>
              </a:ext>
            </a:extLst>
          </p:cNvPr>
          <p:cNvGraphicFramePr>
            <a:graphicFrameLocks noGrp="1"/>
          </p:cNvGraphicFramePr>
          <p:nvPr>
            <p:extLst>
              <p:ext uri="{D42A27DB-BD31-4B8C-83A1-F6EECF244321}">
                <p14:modId xmlns:p14="http://schemas.microsoft.com/office/powerpoint/2010/main" val="1839881853"/>
              </p:ext>
            </p:extLst>
          </p:nvPr>
        </p:nvGraphicFramePr>
        <p:xfrm>
          <a:off x="2893090" y="5582783"/>
          <a:ext cx="6105197" cy="1259200"/>
        </p:xfrm>
        <a:graphic>
          <a:graphicData uri="http://schemas.openxmlformats.org/drawingml/2006/table">
            <a:tbl>
              <a:tblPr firstRow="1" bandRow="1">
                <a:tableStyleId>{74C1A8A3-306A-4EB7-A6B1-4F7E0EB9C5D6}</a:tableStyleId>
              </a:tblPr>
              <a:tblGrid>
                <a:gridCol w="1364305">
                  <a:extLst>
                    <a:ext uri="{9D8B030D-6E8A-4147-A177-3AD203B41FA5}">
                      <a16:colId xmlns:a16="http://schemas.microsoft.com/office/drawing/2014/main" val="20000"/>
                    </a:ext>
                  </a:extLst>
                </a:gridCol>
                <a:gridCol w="3279301">
                  <a:extLst>
                    <a:ext uri="{9D8B030D-6E8A-4147-A177-3AD203B41FA5}">
                      <a16:colId xmlns:a16="http://schemas.microsoft.com/office/drawing/2014/main" val="20001"/>
                    </a:ext>
                  </a:extLst>
                </a:gridCol>
                <a:gridCol w="1461591">
                  <a:extLst>
                    <a:ext uri="{9D8B030D-6E8A-4147-A177-3AD203B41FA5}">
                      <a16:colId xmlns:a16="http://schemas.microsoft.com/office/drawing/2014/main" val="20002"/>
                    </a:ext>
                  </a:extLst>
                </a:gridCol>
              </a:tblGrid>
              <a:tr h="29636">
                <a:tc>
                  <a:txBody>
                    <a:bodyPr/>
                    <a:lstStyle/>
                    <a:p>
                      <a:pPr>
                        <a:lnSpc>
                          <a:spcPct val="100000"/>
                        </a:lnSpc>
                      </a:pPr>
                      <a:endParaRPr sz="1200" dirty="0">
                        <a:solidFill>
                          <a:schemeClr val="tx1"/>
                        </a:solidFill>
                        <a:latin typeface="+mn-lt"/>
                        <a:cs typeface="Times New Roman"/>
                      </a:endParaRPr>
                    </a:p>
                  </a:txBody>
                  <a:tcPr marL="0" marR="0" marT="0" marB="0"/>
                </a:tc>
                <a:tc>
                  <a:txBody>
                    <a:bodyPr/>
                    <a:lstStyle/>
                    <a:p>
                      <a:pPr marL="562610">
                        <a:lnSpc>
                          <a:spcPct val="100000"/>
                        </a:lnSpc>
                        <a:spcBef>
                          <a:spcPts val="20"/>
                        </a:spcBef>
                      </a:pPr>
                      <a:r>
                        <a:rPr sz="1000" b="1" spc="-30" dirty="0">
                          <a:solidFill>
                            <a:schemeClr val="bg1"/>
                          </a:solidFill>
                        </a:rPr>
                        <a:t>%</a:t>
                      </a:r>
                      <a:r>
                        <a:rPr sz="1000" b="1" spc="-45" dirty="0">
                          <a:solidFill>
                            <a:schemeClr val="bg1"/>
                          </a:solidFill>
                        </a:rPr>
                        <a:t> </a:t>
                      </a:r>
                      <a:r>
                        <a:rPr sz="1000" b="1" spc="-40" dirty="0">
                          <a:solidFill>
                            <a:schemeClr val="bg1"/>
                          </a:solidFill>
                        </a:rPr>
                        <a:t>of</a:t>
                      </a:r>
                      <a:r>
                        <a:rPr sz="1000" b="1" spc="-45" dirty="0">
                          <a:solidFill>
                            <a:schemeClr val="bg1"/>
                          </a:solidFill>
                        </a:rPr>
                        <a:t> </a:t>
                      </a:r>
                      <a:r>
                        <a:rPr sz="1000" b="1" spc="-10" dirty="0">
                          <a:solidFill>
                            <a:schemeClr val="bg1"/>
                          </a:solidFill>
                        </a:rPr>
                        <a:t>Portfolio</a:t>
                      </a:r>
                      <a:endParaRPr sz="1000" dirty="0">
                        <a:solidFill>
                          <a:schemeClr val="bg1"/>
                        </a:solidFill>
                        <a:latin typeface="Gotham Black" pitchFamily="50" charset="0"/>
                        <a:cs typeface="Century Gothic"/>
                      </a:endParaRPr>
                    </a:p>
                  </a:txBody>
                  <a:tcPr marL="0" marR="0" marT="2540" marB="0"/>
                </a:tc>
                <a:tc>
                  <a:txBody>
                    <a:bodyPr/>
                    <a:lstStyle/>
                    <a:p>
                      <a:pPr marL="465455">
                        <a:lnSpc>
                          <a:spcPct val="100000"/>
                        </a:lnSpc>
                        <a:spcBef>
                          <a:spcPts val="15"/>
                        </a:spcBef>
                      </a:pPr>
                      <a:r>
                        <a:rPr sz="1000" b="1" spc="-30" dirty="0">
                          <a:solidFill>
                            <a:schemeClr val="bg1"/>
                          </a:solidFill>
                        </a:rPr>
                        <a:t>%</a:t>
                      </a:r>
                      <a:r>
                        <a:rPr sz="1000" b="1" spc="-45" dirty="0">
                          <a:solidFill>
                            <a:schemeClr val="bg1"/>
                          </a:solidFill>
                        </a:rPr>
                        <a:t> </a:t>
                      </a:r>
                      <a:r>
                        <a:rPr sz="1000" b="1" spc="-40" dirty="0">
                          <a:solidFill>
                            <a:schemeClr val="bg1"/>
                          </a:solidFill>
                        </a:rPr>
                        <a:t>of</a:t>
                      </a:r>
                      <a:r>
                        <a:rPr sz="1000" b="1" spc="-45" dirty="0">
                          <a:solidFill>
                            <a:schemeClr val="bg1"/>
                          </a:solidFill>
                        </a:rPr>
                        <a:t> </a:t>
                      </a:r>
                      <a:r>
                        <a:rPr sz="1000" b="1" spc="-10" dirty="0">
                          <a:solidFill>
                            <a:schemeClr val="bg1"/>
                          </a:solidFill>
                        </a:rPr>
                        <a:t>Portfolio</a:t>
                      </a:r>
                      <a:endParaRPr sz="1000" dirty="0">
                        <a:solidFill>
                          <a:schemeClr val="bg1"/>
                        </a:solidFill>
                        <a:latin typeface="Gotham Black" pitchFamily="50" charset="0"/>
                        <a:cs typeface="Century Gothic"/>
                      </a:endParaRPr>
                    </a:p>
                  </a:txBody>
                  <a:tcPr marL="0" marR="0" marT="1905" marB="0"/>
                </a:tc>
                <a:extLst>
                  <a:ext uri="{0D108BD9-81ED-4DB2-BD59-A6C34878D82A}">
                    <a16:rowId xmlns:a16="http://schemas.microsoft.com/office/drawing/2014/main" val="10000"/>
                  </a:ext>
                </a:extLst>
              </a:tr>
              <a:tr h="182880">
                <a:tc>
                  <a:txBody>
                    <a:bodyPr/>
                    <a:lstStyle/>
                    <a:p>
                      <a:pPr algn="l" fontAlgn="b"/>
                      <a:r>
                        <a:rPr lang="en-US" sz="1100" u="none" strike="noStrike" dirty="0">
                          <a:effectLst/>
                        </a:rPr>
                        <a:t>JPMorgan Chase &amp; Co</a:t>
                      </a:r>
                      <a:endParaRPr lang="en-US" sz="1100" b="0" i="0" u="none" strike="noStrike" dirty="0">
                        <a:solidFill>
                          <a:srgbClr val="000000"/>
                        </a:solidFill>
                        <a:effectLst/>
                        <a:latin typeface="+mn-lt"/>
                      </a:endParaRPr>
                    </a:p>
                  </a:txBody>
                  <a:tcPr marL="9525" marR="9525" marT="9525" marB="0" anchor="b"/>
                </a:tc>
                <a:tc>
                  <a:txBody>
                    <a:bodyPr/>
                    <a:lstStyle/>
                    <a:p>
                      <a:pPr marL="882015">
                        <a:lnSpc>
                          <a:spcPct val="100000"/>
                        </a:lnSpc>
                        <a:spcBef>
                          <a:spcPts val="254"/>
                        </a:spcBef>
                        <a:tabLst>
                          <a:tab pos="1478280" algn="l"/>
                        </a:tabLst>
                      </a:pPr>
                      <a:r>
                        <a:rPr lang="en-US" sz="1800" spc="-37" baseline="3472" dirty="0">
                          <a:solidFill>
                            <a:schemeClr val="tx1"/>
                          </a:solidFill>
                        </a:rPr>
                        <a:t>4.2</a:t>
                      </a:r>
                      <a:r>
                        <a:rPr sz="1200" baseline="3472" dirty="0">
                          <a:solidFill>
                            <a:schemeClr val="tx1"/>
                          </a:solidFill>
                        </a:rPr>
                        <a:t>	</a:t>
                      </a:r>
                      <a:r>
                        <a:rPr lang="en-US" sz="1200" dirty="0">
                          <a:solidFill>
                            <a:schemeClr val="tx1"/>
                          </a:solidFill>
                        </a:rPr>
                        <a:t>Bank of America Corp</a:t>
                      </a:r>
                      <a:endParaRPr sz="1200" dirty="0">
                        <a:solidFill>
                          <a:schemeClr val="tx1"/>
                        </a:solidFill>
                        <a:latin typeface="+mn-lt"/>
                        <a:cs typeface="Tahoma"/>
                      </a:endParaRPr>
                    </a:p>
                  </a:txBody>
                  <a:tcPr marL="0" marR="0" marT="32384" marB="0"/>
                </a:tc>
                <a:tc>
                  <a:txBody>
                    <a:bodyPr/>
                    <a:lstStyle/>
                    <a:p>
                      <a:pPr marL="327025" algn="ctr">
                        <a:lnSpc>
                          <a:spcPct val="100000"/>
                        </a:lnSpc>
                        <a:spcBef>
                          <a:spcPts val="215"/>
                        </a:spcBef>
                      </a:pPr>
                      <a:r>
                        <a:rPr lang="en-US" sz="1200" spc="-25" dirty="0">
                          <a:solidFill>
                            <a:schemeClr val="tx1"/>
                          </a:solidFill>
                          <a:latin typeface="+mn-lt"/>
                          <a:cs typeface="Tahoma"/>
                        </a:rPr>
                        <a:t>2.5</a:t>
                      </a:r>
                      <a:endParaRPr sz="1200" dirty="0">
                        <a:solidFill>
                          <a:schemeClr val="tx1"/>
                        </a:solidFill>
                        <a:latin typeface="+mn-lt"/>
                        <a:cs typeface="Tahoma"/>
                      </a:endParaRPr>
                    </a:p>
                  </a:txBody>
                  <a:tcPr marL="0" marR="0" marT="27305" marB="0"/>
                </a:tc>
                <a:extLst>
                  <a:ext uri="{0D108BD9-81ED-4DB2-BD59-A6C34878D82A}">
                    <a16:rowId xmlns:a16="http://schemas.microsoft.com/office/drawing/2014/main" val="10001"/>
                  </a:ext>
                </a:extLst>
              </a:tr>
              <a:tr h="182245">
                <a:tc>
                  <a:txBody>
                    <a:bodyPr/>
                    <a:lstStyle/>
                    <a:p>
                      <a:pPr algn="l" fontAlgn="b"/>
                      <a:r>
                        <a:rPr lang="en-US" sz="1100" u="none" strike="noStrike" dirty="0">
                          <a:effectLst/>
                        </a:rPr>
                        <a:t>Merck &amp; Co Inc</a:t>
                      </a:r>
                      <a:endParaRPr lang="en-US" sz="1100" b="0" i="0" u="none" strike="noStrike" dirty="0">
                        <a:solidFill>
                          <a:srgbClr val="000000"/>
                        </a:solidFill>
                        <a:effectLst/>
                        <a:latin typeface="+mn-lt"/>
                      </a:endParaRPr>
                    </a:p>
                  </a:txBody>
                  <a:tcPr marL="9525" marR="9525" marT="9525" marB="0" anchor="b"/>
                </a:tc>
                <a:tc>
                  <a:txBody>
                    <a:bodyPr/>
                    <a:lstStyle/>
                    <a:p>
                      <a:pPr marL="882015">
                        <a:lnSpc>
                          <a:spcPct val="100000"/>
                        </a:lnSpc>
                        <a:spcBef>
                          <a:spcPts val="254"/>
                        </a:spcBef>
                        <a:tabLst>
                          <a:tab pos="1478280" algn="l"/>
                        </a:tabLst>
                      </a:pPr>
                      <a:r>
                        <a:rPr lang="en-US" sz="1800" spc="-37" baseline="3472" dirty="0">
                          <a:solidFill>
                            <a:schemeClr val="tx1"/>
                          </a:solidFill>
                        </a:rPr>
                        <a:t>3.1</a:t>
                      </a:r>
                      <a:r>
                        <a:rPr sz="1200" baseline="3472" dirty="0">
                          <a:solidFill>
                            <a:schemeClr val="tx1"/>
                          </a:solidFill>
                        </a:rPr>
                        <a:t>	</a:t>
                      </a:r>
                      <a:r>
                        <a:rPr lang="en-US" sz="1200" spc="-10" dirty="0">
                          <a:solidFill>
                            <a:schemeClr val="tx1"/>
                          </a:solidFill>
                        </a:rPr>
                        <a:t>Chevron Corp</a:t>
                      </a:r>
                      <a:endParaRPr sz="1200" dirty="0">
                        <a:solidFill>
                          <a:schemeClr val="tx1"/>
                        </a:solidFill>
                        <a:latin typeface="+mn-lt"/>
                        <a:cs typeface="Tahoma"/>
                      </a:endParaRPr>
                    </a:p>
                  </a:txBody>
                  <a:tcPr marL="0" marR="0" marT="32384" marB="0"/>
                </a:tc>
                <a:tc>
                  <a:txBody>
                    <a:bodyPr/>
                    <a:lstStyle/>
                    <a:p>
                      <a:pPr marL="327025" algn="ctr">
                        <a:lnSpc>
                          <a:spcPct val="100000"/>
                        </a:lnSpc>
                        <a:spcBef>
                          <a:spcPts val="215"/>
                        </a:spcBef>
                      </a:pPr>
                      <a:r>
                        <a:rPr lang="en-US" sz="1200" spc="-25" dirty="0">
                          <a:solidFill>
                            <a:schemeClr val="tx1"/>
                          </a:solidFill>
                        </a:rPr>
                        <a:t>2.3</a:t>
                      </a:r>
                      <a:endParaRPr sz="1200" dirty="0">
                        <a:solidFill>
                          <a:schemeClr val="tx1"/>
                        </a:solidFill>
                        <a:latin typeface="+mn-lt"/>
                        <a:cs typeface="Tahoma"/>
                      </a:endParaRPr>
                    </a:p>
                  </a:txBody>
                  <a:tcPr marL="0" marR="0" marT="27305" marB="0"/>
                </a:tc>
                <a:extLst>
                  <a:ext uri="{0D108BD9-81ED-4DB2-BD59-A6C34878D82A}">
                    <a16:rowId xmlns:a16="http://schemas.microsoft.com/office/drawing/2014/main" val="10002"/>
                  </a:ext>
                </a:extLst>
              </a:tr>
              <a:tr h="182880">
                <a:tc>
                  <a:txBody>
                    <a:bodyPr/>
                    <a:lstStyle/>
                    <a:p>
                      <a:pPr algn="l" fontAlgn="b"/>
                      <a:r>
                        <a:rPr lang="en-US" sz="1100" u="none" strike="noStrike" dirty="0">
                          <a:effectLst/>
                        </a:rPr>
                        <a:t>Eli Lilly &amp; Co</a:t>
                      </a:r>
                      <a:endParaRPr lang="en-US" sz="1100" b="0" i="0" u="none" strike="noStrike" dirty="0">
                        <a:solidFill>
                          <a:srgbClr val="000000"/>
                        </a:solidFill>
                        <a:effectLst/>
                        <a:latin typeface="+mn-lt"/>
                      </a:endParaRPr>
                    </a:p>
                  </a:txBody>
                  <a:tcPr marL="9525" marR="9525" marT="9525" marB="0" anchor="b"/>
                </a:tc>
                <a:tc>
                  <a:txBody>
                    <a:bodyPr/>
                    <a:lstStyle/>
                    <a:p>
                      <a:pPr marL="882015">
                        <a:lnSpc>
                          <a:spcPct val="100000"/>
                        </a:lnSpc>
                        <a:spcBef>
                          <a:spcPts val="254"/>
                        </a:spcBef>
                        <a:tabLst>
                          <a:tab pos="1478280" algn="l"/>
                        </a:tabLst>
                      </a:pPr>
                      <a:r>
                        <a:rPr lang="en-US" sz="1800" spc="-37" baseline="3472" dirty="0">
                          <a:solidFill>
                            <a:schemeClr val="tx1"/>
                          </a:solidFill>
                        </a:rPr>
                        <a:t>2.9</a:t>
                      </a:r>
                      <a:r>
                        <a:rPr sz="1200" baseline="3472" dirty="0">
                          <a:solidFill>
                            <a:schemeClr val="tx1"/>
                          </a:solidFill>
                        </a:rPr>
                        <a:t>	</a:t>
                      </a:r>
                      <a:r>
                        <a:rPr lang="en-US" sz="1200" spc="-20" dirty="0">
                          <a:solidFill>
                            <a:schemeClr val="tx1"/>
                          </a:solidFill>
                        </a:rPr>
                        <a:t>Exxon Mobil Corp</a:t>
                      </a:r>
                      <a:endParaRPr sz="1200" dirty="0">
                        <a:solidFill>
                          <a:schemeClr val="tx1"/>
                        </a:solidFill>
                        <a:latin typeface="+mn-lt"/>
                        <a:cs typeface="Tahoma"/>
                      </a:endParaRPr>
                    </a:p>
                  </a:txBody>
                  <a:tcPr marL="0" marR="0" marT="32384" marB="0"/>
                </a:tc>
                <a:tc>
                  <a:txBody>
                    <a:bodyPr/>
                    <a:lstStyle/>
                    <a:p>
                      <a:pPr marL="327025" algn="ctr">
                        <a:lnSpc>
                          <a:spcPct val="100000"/>
                        </a:lnSpc>
                        <a:spcBef>
                          <a:spcPts val="219"/>
                        </a:spcBef>
                      </a:pPr>
                      <a:r>
                        <a:rPr lang="en-US" sz="1200" spc="-25" dirty="0">
                          <a:solidFill>
                            <a:schemeClr val="tx1"/>
                          </a:solidFill>
                        </a:rPr>
                        <a:t>2.1</a:t>
                      </a:r>
                      <a:endParaRPr sz="1200" dirty="0">
                        <a:solidFill>
                          <a:schemeClr val="tx1"/>
                        </a:solidFill>
                        <a:latin typeface="+mn-lt"/>
                        <a:cs typeface="Tahoma"/>
                      </a:endParaRPr>
                    </a:p>
                  </a:txBody>
                  <a:tcPr marL="0" marR="0" marT="27939" marB="0"/>
                </a:tc>
                <a:extLst>
                  <a:ext uri="{0D108BD9-81ED-4DB2-BD59-A6C34878D82A}">
                    <a16:rowId xmlns:a16="http://schemas.microsoft.com/office/drawing/2014/main" val="10003"/>
                  </a:ext>
                </a:extLst>
              </a:tr>
              <a:tr h="182245">
                <a:tc>
                  <a:txBody>
                    <a:bodyPr/>
                    <a:lstStyle/>
                    <a:p>
                      <a:pPr algn="l" fontAlgn="b"/>
                      <a:r>
                        <a:rPr lang="en-US" sz="1100" u="none" strike="noStrike" dirty="0">
                          <a:effectLst/>
                        </a:rPr>
                        <a:t>Broadcom Ltd</a:t>
                      </a:r>
                      <a:endParaRPr lang="en-US" sz="1100" b="0" i="0" u="none" strike="noStrike" dirty="0">
                        <a:solidFill>
                          <a:srgbClr val="000000"/>
                        </a:solidFill>
                        <a:effectLst/>
                        <a:latin typeface="+mn-lt"/>
                      </a:endParaRPr>
                    </a:p>
                  </a:txBody>
                  <a:tcPr marL="9525" marR="9525" marT="9525" marB="0" anchor="b"/>
                </a:tc>
                <a:tc>
                  <a:txBody>
                    <a:bodyPr/>
                    <a:lstStyle/>
                    <a:p>
                      <a:pPr marL="882015">
                        <a:lnSpc>
                          <a:spcPct val="100000"/>
                        </a:lnSpc>
                        <a:spcBef>
                          <a:spcPts val="254"/>
                        </a:spcBef>
                        <a:tabLst>
                          <a:tab pos="1478280" algn="l"/>
                        </a:tabLst>
                      </a:pPr>
                      <a:r>
                        <a:rPr lang="en-US" sz="1800" spc="-37" baseline="3472" dirty="0">
                          <a:solidFill>
                            <a:schemeClr val="tx1"/>
                          </a:solidFill>
                        </a:rPr>
                        <a:t>2.5</a:t>
                      </a:r>
                      <a:r>
                        <a:rPr sz="1200" baseline="3472" dirty="0">
                          <a:solidFill>
                            <a:schemeClr val="tx1"/>
                          </a:solidFill>
                        </a:rPr>
                        <a:t>	</a:t>
                      </a:r>
                      <a:r>
                        <a:rPr lang="en-US" sz="1200" dirty="0">
                          <a:solidFill>
                            <a:schemeClr val="tx1"/>
                          </a:solidFill>
                        </a:rPr>
                        <a:t>Air Products &amp; Chemicals Inc</a:t>
                      </a:r>
                      <a:endParaRPr sz="1200" dirty="0">
                        <a:solidFill>
                          <a:schemeClr val="tx1"/>
                        </a:solidFill>
                        <a:latin typeface="+mn-lt"/>
                        <a:cs typeface="Tahoma"/>
                      </a:endParaRPr>
                    </a:p>
                  </a:txBody>
                  <a:tcPr marL="0" marR="0" marT="32384" marB="0"/>
                </a:tc>
                <a:tc>
                  <a:txBody>
                    <a:bodyPr/>
                    <a:lstStyle/>
                    <a:p>
                      <a:pPr marL="327025" algn="ctr">
                        <a:lnSpc>
                          <a:spcPct val="100000"/>
                        </a:lnSpc>
                        <a:spcBef>
                          <a:spcPts val="215"/>
                        </a:spcBef>
                      </a:pPr>
                      <a:r>
                        <a:rPr lang="en-US" sz="1200" spc="-25" dirty="0">
                          <a:solidFill>
                            <a:schemeClr val="tx1"/>
                          </a:solidFill>
                        </a:rPr>
                        <a:t>2.0</a:t>
                      </a:r>
                      <a:endParaRPr sz="1200" dirty="0">
                        <a:solidFill>
                          <a:schemeClr val="tx1"/>
                        </a:solidFill>
                        <a:latin typeface="+mn-lt"/>
                        <a:cs typeface="Tahoma"/>
                      </a:endParaRPr>
                    </a:p>
                  </a:txBody>
                  <a:tcPr marL="0" marR="0" marT="27305" marB="0"/>
                </a:tc>
                <a:extLst>
                  <a:ext uri="{0D108BD9-81ED-4DB2-BD59-A6C34878D82A}">
                    <a16:rowId xmlns:a16="http://schemas.microsoft.com/office/drawing/2014/main" val="10004"/>
                  </a:ext>
                </a:extLst>
              </a:tr>
              <a:tr h="182880">
                <a:tc>
                  <a:txBody>
                    <a:bodyPr/>
                    <a:lstStyle/>
                    <a:p>
                      <a:pPr algn="l" fontAlgn="b"/>
                      <a:r>
                        <a:rPr lang="en-US" sz="1100" u="none" strike="noStrike" dirty="0">
                          <a:effectLst/>
                        </a:rPr>
                        <a:t>Procter &amp; Gamble</a:t>
                      </a:r>
                      <a:endParaRPr lang="en-US" sz="1100" b="0" i="0" u="none" strike="noStrike" dirty="0">
                        <a:solidFill>
                          <a:srgbClr val="000000"/>
                        </a:solidFill>
                        <a:effectLst/>
                        <a:latin typeface="+mn-lt"/>
                      </a:endParaRPr>
                    </a:p>
                  </a:txBody>
                  <a:tcPr marL="9525" marR="9525" marT="9525" marB="0" anchor="b"/>
                </a:tc>
                <a:tc>
                  <a:txBody>
                    <a:bodyPr/>
                    <a:lstStyle/>
                    <a:p>
                      <a:pPr marL="882015">
                        <a:lnSpc>
                          <a:spcPct val="100000"/>
                        </a:lnSpc>
                        <a:spcBef>
                          <a:spcPts val="254"/>
                        </a:spcBef>
                        <a:tabLst>
                          <a:tab pos="1478280" algn="l"/>
                        </a:tabLst>
                      </a:pPr>
                      <a:r>
                        <a:rPr lang="en-US" sz="1800" spc="-37" baseline="3472" dirty="0">
                          <a:solidFill>
                            <a:schemeClr val="tx1"/>
                          </a:solidFill>
                        </a:rPr>
                        <a:t>2.5</a:t>
                      </a:r>
                      <a:r>
                        <a:rPr sz="1200" baseline="3472" dirty="0">
                          <a:solidFill>
                            <a:schemeClr val="tx1"/>
                          </a:solidFill>
                        </a:rPr>
                        <a:t>	</a:t>
                      </a:r>
                      <a:r>
                        <a:rPr lang="en-US" sz="1200" dirty="0">
                          <a:solidFill>
                            <a:schemeClr val="tx1"/>
                          </a:solidFill>
                        </a:rPr>
                        <a:t>Microsoft Corp</a:t>
                      </a:r>
                      <a:endParaRPr sz="1200" dirty="0">
                        <a:solidFill>
                          <a:schemeClr val="tx1"/>
                        </a:solidFill>
                        <a:latin typeface="+mn-lt"/>
                        <a:cs typeface="Tahoma"/>
                      </a:endParaRPr>
                    </a:p>
                  </a:txBody>
                  <a:tcPr marL="0" marR="0" marT="32384" marB="0"/>
                </a:tc>
                <a:tc>
                  <a:txBody>
                    <a:bodyPr/>
                    <a:lstStyle/>
                    <a:p>
                      <a:pPr marL="327025" algn="ctr">
                        <a:lnSpc>
                          <a:spcPct val="100000"/>
                        </a:lnSpc>
                        <a:spcBef>
                          <a:spcPts val="219"/>
                        </a:spcBef>
                      </a:pPr>
                      <a:r>
                        <a:rPr lang="en-US" sz="1200" spc="-25" dirty="0">
                          <a:solidFill>
                            <a:schemeClr val="tx1"/>
                          </a:solidFill>
                        </a:rPr>
                        <a:t>1.9</a:t>
                      </a:r>
                      <a:endParaRPr sz="1200" dirty="0">
                        <a:solidFill>
                          <a:schemeClr val="tx1"/>
                        </a:solidFill>
                        <a:latin typeface="+mn-lt"/>
                        <a:cs typeface="Tahoma"/>
                      </a:endParaRPr>
                    </a:p>
                  </a:txBody>
                  <a:tcPr marL="0" marR="0" marT="27939" marB="0"/>
                </a:tc>
                <a:extLst>
                  <a:ext uri="{0D108BD9-81ED-4DB2-BD59-A6C34878D82A}">
                    <a16:rowId xmlns:a16="http://schemas.microsoft.com/office/drawing/2014/main" val="10005"/>
                  </a:ext>
                </a:extLst>
              </a:tr>
            </a:tbl>
          </a:graphicData>
        </a:graphic>
      </p:graphicFrame>
      <p:graphicFrame>
        <p:nvGraphicFramePr>
          <p:cNvPr id="11" name="object 50">
            <a:extLst>
              <a:ext uri="{FF2B5EF4-FFF2-40B4-BE49-F238E27FC236}">
                <a16:creationId xmlns:a16="http://schemas.microsoft.com/office/drawing/2014/main" id="{A5793DCB-459B-F10A-0869-B1A6DFDF863C}"/>
              </a:ext>
            </a:extLst>
          </p:cNvPr>
          <p:cNvGraphicFramePr>
            <a:graphicFrameLocks noGrp="1"/>
          </p:cNvGraphicFramePr>
          <p:nvPr>
            <p:extLst>
              <p:ext uri="{D42A27DB-BD31-4B8C-83A1-F6EECF244321}">
                <p14:modId xmlns:p14="http://schemas.microsoft.com/office/powerpoint/2010/main" val="1898517931"/>
              </p:ext>
            </p:extLst>
          </p:nvPr>
        </p:nvGraphicFramePr>
        <p:xfrm>
          <a:off x="1979477" y="1814068"/>
          <a:ext cx="6949021" cy="3385410"/>
        </p:xfrm>
        <a:graphic>
          <a:graphicData uri="http://schemas.openxmlformats.org/drawingml/2006/table">
            <a:tbl>
              <a:tblPr firstRow="1" bandRow="1">
                <a:tableStyleId>{2D5ABB26-0587-4C30-8999-92F81FD0307C}</a:tableStyleId>
              </a:tblPr>
              <a:tblGrid>
                <a:gridCol w="3130208">
                  <a:extLst>
                    <a:ext uri="{9D8B030D-6E8A-4147-A177-3AD203B41FA5}">
                      <a16:colId xmlns:a16="http://schemas.microsoft.com/office/drawing/2014/main" val="20000"/>
                    </a:ext>
                  </a:extLst>
                </a:gridCol>
                <a:gridCol w="1874926">
                  <a:extLst>
                    <a:ext uri="{9D8B030D-6E8A-4147-A177-3AD203B41FA5}">
                      <a16:colId xmlns:a16="http://schemas.microsoft.com/office/drawing/2014/main" val="20001"/>
                    </a:ext>
                  </a:extLst>
                </a:gridCol>
                <a:gridCol w="1943887">
                  <a:extLst>
                    <a:ext uri="{9D8B030D-6E8A-4147-A177-3AD203B41FA5}">
                      <a16:colId xmlns:a16="http://schemas.microsoft.com/office/drawing/2014/main" val="20002"/>
                    </a:ext>
                  </a:extLst>
                </a:gridCol>
              </a:tblGrid>
              <a:tr h="606063">
                <a:tc>
                  <a:txBody>
                    <a:bodyPr/>
                    <a:lstStyle/>
                    <a:p>
                      <a:pPr marL="78740">
                        <a:lnSpc>
                          <a:spcPts val="1320"/>
                        </a:lnSpc>
                        <a:spcBef>
                          <a:spcPts val="25"/>
                        </a:spcBef>
                      </a:pPr>
                      <a:endParaRPr sz="1400" dirty="0">
                        <a:solidFill>
                          <a:schemeClr val="accent2">
                            <a:lumMod val="75000"/>
                            <a:lumOff val="25000"/>
                          </a:schemeClr>
                        </a:solidFill>
                        <a:latin typeface="Century Gothic"/>
                        <a:cs typeface="Century Gothic"/>
                      </a:endParaRPr>
                    </a:p>
                  </a:txBody>
                  <a:tcPr marL="0" marR="0" marT="3322" marB="0"/>
                </a:tc>
                <a:tc>
                  <a:txBody>
                    <a:bodyPr/>
                    <a:lstStyle/>
                    <a:p>
                      <a:pPr marL="50165" marR="0" lvl="0" indent="0" algn="ctr" defTabSz="1005840" rtl="0" eaLnBrk="1" fontAlgn="auto" latinLnBrk="0" hangingPunct="1">
                        <a:lnSpc>
                          <a:spcPts val="765"/>
                        </a:lnSpc>
                        <a:spcBef>
                          <a:spcPts val="575"/>
                        </a:spcBef>
                        <a:spcAft>
                          <a:spcPts val="0"/>
                        </a:spcAft>
                        <a:buClrTx/>
                        <a:buSzTx/>
                        <a:buFontTx/>
                        <a:buNone/>
                        <a:tabLst/>
                        <a:defRPr/>
                      </a:pPr>
                      <a:r>
                        <a:rPr lang="en-US" sz="1200" b="1" spc="-60" dirty="0">
                          <a:solidFill>
                            <a:schemeClr val="accent2">
                              <a:lumMod val="75000"/>
                              <a:lumOff val="25000"/>
                            </a:schemeClr>
                          </a:solidFill>
                          <a:latin typeface="Gotham Black" pitchFamily="50" charset="0"/>
                          <a:cs typeface="Century Gothic"/>
                        </a:rPr>
                        <a:t>DIVIDEND</a:t>
                      </a:r>
                    </a:p>
                    <a:p>
                      <a:pPr marL="50165" marR="0" lvl="0" indent="0" algn="ctr" defTabSz="1005840" rtl="0" eaLnBrk="1" fontAlgn="auto" latinLnBrk="0" hangingPunct="1">
                        <a:lnSpc>
                          <a:spcPts val="765"/>
                        </a:lnSpc>
                        <a:spcBef>
                          <a:spcPts val="575"/>
                        </a:spcBef>
                        <a:spcAft>
                          <a:spcPts val="0"/>
                        </a:spcAft>
                        <a:buClrTx/>
                        <a:buSzTx/>
                        <a:buFontTx/>
                        <a:buNone/>
                        <a:tabLst/>
                        <a:defRPr/>
                      </a:pPr>
                      <a:r>
                        <a:rPr lang="en-US" sz="1200" b="1" spc="-60" dirty="0">
                          <a:solidFill>
                            <a:schemeClr val="accent2">
                              <a:lumMod val="75000"/>
                              <a:lumOff val="25000"/>
                            </a:schemeClr>
                          </a:solidFill>
                          <a:latin typeface="Gotham Black" pitchFamily="50" charset="0"/>
                          <a:cs typeface="Century Gothic"/>
                        </a:rPr>
                        <a:t>FOCUS FUND</a:t>
                      </a:r>
                      <a:endParaRPr sz="1400" dirty="0">
                        <a:solidFill>
                          <a:schemeClr val="accent2">
                            <a:lumMod val="75000"/>
                            <a:lumOff val="25000"/>
                          </a:schemeClr>
                        </a:solidFill>
                        <a:latin typeface="Century Gothic"/>
                        <a:cs typeface="Century Gothic"/>
                      </a:endParaRPr>
                    </a:p>
                  </a:txBody>
                  <a:tcPr marL="0" marR="0" marT="76422" marB="0" anchor="ctr"/>
                </a:tc>
                <a:tc>
                  <a:txBody>
                    <a:bodyPr/>
                    <a:lstStyle/>
                    <a:p>
                      <a:pPr marL="0" marR="0" lvl="0" indent="0" algn="ctr" defTabSz="1005840" rtl="0" eaLnBrk="1" fontAlgn="auto" latinLnBrk="0" hangingPunct="1">
                        <a:lnSpc>
                          <a:spcPct val="100000"/>
                        </a:lnSpc>
                        <a:spcBef>
                          <a:spcPts val="0"/>
                        </a:spcBef>
                        <a:spcAft>
                          <a:spcPts val="0"/>
                        </a:spcAft>
                        <a:buClrTx/>
                        <a:buSzTx/>
                        <a:buFontTx/>
                        <a:buNone/>
                        <a:tabLst/>
                        <a:defRPr/>
                      </a:pPr>
                      <a:r>
                        <a:rPr lang="en-US" sz="1200" b="1" dirty="0">
                          <a:solidFill>
                            <a:schemeClr val="accent2">
                              <a:lumMod val="75000"/>
                              <a:lumOff val="25000"/>
                            </a:schemeClr>
                          </a:solidFill>
                          <a:latin typeface="Gotham Black" pitchFamily="50" charset="0"/>
                          <a:cs typeface="Century Gothic"/>
                        </a:rPr>
                        <a:t>       RUSSELL 1000 </a:t>
                      </a:r>
                    </a:p>
                    <a:p>
                      <a:pPr marL="0" marR="0" lvl="0" indent="0" algn="ctr" defTabSz="1005840" rtl="0" eaLnBrk="1" fontAlgn="auto" latinLnBrk="0" hangingPunct="1">
                        <a:lnSpc>
                          <a:spcPct val="100000"/>
                        </a:lnSpc>
                        <a:spcBef>
                          <a:spcPts val="0"/>
                        </a:spcBef>
                        <a:spcAft>
                          <a:spcPts val="0"/>
                        </a:spcAft>
                        <a:buClrTx/>
                        <a:buSzTx/>
                        <a:buFontTx/>
                        <a:buNone/>
                        <a:tabLst/>
                        <a:defRPr/>
                      </a:pPr>
                      <a:r>
                        <a:rPr lang="en-US" sz="1200" b="1" spc="-20" dirty="0">
                          <a:solidFill>
                            <a:schemeClr val="accent2">
                              <a:lumMod val="75000"/>
                              <a:lumOff val="25000"/>
                            </a:schemeClr>
                          </a:solidFill>
                          <a:latin typeface="Gotham Black" pitchFamily="50" charset="0"/>
                          <a:cs typeface="Century Gothic"/>
                        </a:rPr>
                        <a:t>       VALUE INDEX</a:t>
                      </a:r>
                    </a:p>
                  </a:txBody>
                  <a:tcPr marL="0" marR="0" marT="0" marB="0" anchor="ctr"/>
                </a:tc>
                <a:extLst>
                  <a:ext uri="{0D108BD9-81ED-4DB2-BD59-A6C34878D82A}">
                    <a16:rowId xmlns:a16="http://schemas.microsoft.com/office/drawing/2014/main" val="10000"/>
                  </a:ext>
                </a:extLst>
              </a:tr>
              <a:tr h="459558">
                <a:tc>
                  <a:txBody>
                    <a:bodyPr/>
                    <a:lstStyle/>
                    <a:p>
                      <a:pPr marL="45085">
                        <a:lnSpc>
                          <a:spcPct val="100000"/>
                        </a:lnSpc>
                        <a:spcBef>
                          <a:spcPts val="340"/>
                        </a:spcBef>
                      </a:pPr>
                      <a:r>
                        <a:rPr sz="1200" b="1" spc="-30" dirty="0">
                          <a:solidFill>
                            <a:schemeClr val="tx1"/>
                          </a:solidFill>
                        </a:rPr>
                        <a:t>Weighted</a:t>
                      </a:r>
                      <a:r>
                        <a:rPr sz="1200" b="1" dirty="0">
                          <a:solidFill>
                            <a:schemeClr val="tx1"/>
                          </a:solidFill>
                        </a:rPr>
                        <a:t> </a:t>
                      </a:r>
                      <a:r>
                        <a:rPr sz="1200" b="1" spc="-25" dirty="0">
                          <a:solidFill>
                            <a:schemeClr val="tx1"/>
                          </a:solidFill>
                        </a:rPr>
                        <a:t>Average</a:t>
                      </a:r>
                      <a:r>
                        <a:rPr sz="1200" b="1" dirty="0">
                          <a:solidFill>
                            <a:schemeClr val="tx1"/>
                          </a:solidFill>
                        </a:rPr>
                        <a:t> </a:t>
                      </a:r>
                      <a:r>
                        <a:rPr sz="1200" b="1" spc="-10" dirty="0">
                          <a:solidFill>
                            <a:schemeClr val="tx1"/>
                          </a:solidFill>
                        </a:rPr>
                        <a:t>Market</a:t>
                      </a:r>
                      <a:r>
                        <a:rPr sz="1200" b="1" spc="10" dirty="0">
                          <a:solidFill>
                            <a:schemeClr val="tx1"/>
                          </a:solidFill>
                        </a:rPr>
                        <a:t> </a:t>
                      </a:r>
                      <a:r>
                        <a:rPr sz="1200" b="1" spc="-20" dirty="0">
                          <a:solidFill>
                            <a:schemeClr val="tx1"/>
                          </a:solidFill>
                        </a:rPr>
                        <a:t>Cap ($MM)</a:t>
                      </a:r>
                      <a:endParaRPr sz="1200" b="1" dirty="0">
                        <a:solidFill>
                          <a:schemeClr val="tx1"/>
                        </a:solidFill>
                        <a:latin typeface="Tahoma"/>
                        <a:cs typeface="Tahoma"/>
                      </a:endParaRPr>
                    </a:p>
                  </a:txBody>
                  <a:tcPr marL="0" marR="0" marT="45189" marB="0">
                    <a:solidFill>
                      <a:srgbClr val="F1F1F1"/>
                    </a:solidFill>
                  </a:tcPr>
                </a:tc>
                <a:tc>
                  <a:txBody>
                    <a:bodyPr/>
                    <a:lstStyle/>
                    <a:p>
                      <a:pPr marL="50800" algn="ctr">
                        <a:lnSpc>
                          <a:spcPct val="100000"/>
                        </a:lnSpc>
                        <a:spcBef>
                          <a:spcPts val="370"/>
                        </a:spcBef>
                      </a:pPr>
                      <a:r>
                        <a:rPr lang="en-US" sz="1200" b="1" spc="-10" dirty="0">
                          <a:solidFill>
                            <a:schemeClr val="tx1"/>
                          </a:solidFill>
                        </a:rPr>
                        <a:t>$322,174</a:t>
                      </a:r>
                      <a:endParaRPr sz="1200" dirty="0">
                        <a:solidFill>
                          <a:schemeClr val="tx1"/>
                        </a:solidFill>
                        <a:latin typeface="Century Gothic"/>
                        <a:cs typeface="Century Gothic"/>
                      </a:endParaRPr>
                    </a:p>
                  </a:txBody>
                  <a:tcPr marL="0" marR="0" marT="49177" marB="0">
                    <a:solidFill>
                      <a:srgbClr val="F1F1F1"/>
                    </a:solidFill>
                  </a:tcPr>
                </a:tc>
                <a:tc>
                  <a:txBody>
                    <a:bodyPr/>
                    <a:lstStyle/>
                    <a:p>
                      <a:pPr marL="203835" algn="ctr">
                        <a:lnSpc>
                          <a:spcPct val="100000"/>
                        </a:lnSpc>
                        <a:spcBef>
                          <a:spcPts val="390"/>
                        </a:spcBef>
                      </a:pPr>
                      <a:r>
                        <a:rPr lang="en-US" sz="1200" spc="-10" dirty="0">
                          <a:solidFill>
                            <a:srgbClr val="585858"/>
                          </a:solidFill>
                        </a:rPr>
                        <a:t>$158,275</a:t>
                      </a:r>
                      <a:endParaRPr sz="1200" dirty="0">
                        <a:latin typeface="Tahoma"/>
                        <a:cs typeface="Tahoma"/>
                      </a:endParaRPr>
                    </a:p>
                  </a:txBody>
                  <a:tcPr marL="0" marR="0" marT="51834" marB="0">
                    <a:solidFill>
                      <a:srgbClr val="F1F1F1"/>
                    </a:solidFill>
                  </a:tcPr>
                </a:tc>
                <a:extLst>
                  <a:ext uri="{0D108BD9-81ED-4DB2-BD59-A6C34878D82A}">
                    <a16:rowId xmlns:a16="http://schemas.microsoft.com/office/drawing/2014/main" val="10002"/>
                  </a:ext>
                </a:extLst>
              </a:tr>
              <a:tr h="309540">
                <a:tc>
                  <a:txBody>
                    <a:bodyPr/>
                    <a:lstStyle/>
                    <a:p>
                      <a:pPr marL="45720">
                        <a:lnSpc>
                          <a:spcPct val="100000"/>
                        </a:lnSpc>
                        <a:spcBef>
                          <a:spcPts val="340"/>
                        </a:spcBef>
                      </a:pPr>
                      <a:r>
                        <a:rPr lang="en-US" sz="1200" b="1" spc="-20" dirty="0">
                          <a:solidFill>
                            <a:schemeClr val="tx1"/>
                          </a:solidFill>
                        </a:rPr>
                        <a:t>Price/Earnings Ratio (12-month forward)</a:t>
                      </a:r>
                      <a:endParaRPr sz="1200" b="1" dirty="0">
                        <a:solidFill>
                          <a:schemeClr val="tx1"/>
                        </a:solidFill>
                        <a:latin typeface="Tahoma"/>
                        <a:cs typeface="Tahoma"/>
                      </a:endParaRPr>
                    </a:p>
                  </a:txBody>
                  <a:tcPr marL="0" marR="0" marT="45189" marB="0"/>
                </a:tc>
                <a:tc>
                  <a:txBody>
                    <a:bodyPr/>
                    <a:lstStyle/>
                    <a:p>
                      <a:pPr marL="50800" algn="ctr">
                        <a:lnSpc>
                          <a:spcPct val="100000"/>
                        </a:lnSpc>
                        <a:spcBef>
                          <a:spcPts val="370"/>
                        </a:spcBef>
                      </a:pPr>
                      <a:r>
                        <a:rPr lang="en-US" sz="1200" b="1" spc="-10" dirty="0">
                          <a:solidFill>
                            <a:schemeClr val="tx1"/>
                          </a:solidFill>
                        </a:rPr>
                        <a:t>16.5</a:t>
                      </a:r>
                      <a:endParaRPr sz="1200" dirty="0">
                        <a:solidFill>
                          <a:schemeClr val="tx1"/>
                        </a:solidFill>
                        <a:latin typeface="Century Gothic"/>
                        <a:cs typeface="Century Gothic"/>
                      </a:endParaRPr>
                    </a:p>
                  </a:txBody>
                  <a:tcPr marL="0" marR="0" marT="49177" marB="0"/>
                </a:tc>
                <a:tc>
                  <a:txBody>
                    <a:bodyPr/>
                    <a:lstStyle/>
                    <a:p>
                      <a:pPr marL="202565" algn="ctr">
                        <a:lnSpc>
                          <a:spcPct val="100000"/>
                        </a:lnSpc>
                        <a:spcBef>
                          <a:spcPts val="390"/>
                        </a:spcBef>
                      </a:pPr>
                      <a:r>
                        <a:rPr lang="en-US" sz="1200" spc="-10" dirty="0">
                          <a:solidFill>
                            <a:srgbClr val="585858"/>
                          </a:solidFill>
                        </a:rPr>
                        <a:t>15.3</a:t>
                      </a:r>
                      <a:endParaRPr sz="1200" dirty="0">
                        <a:latin typeface="Tahoma"/>
                        <a:cs typeface="Tahoma"/>
                      </a:endParaRPr>
                    </a:p>
                  </a:txBody>
                  <a:tcPr marL="0" marR="0" marT="51834" marB="0"/>
                </a:tc>
                <a:extLst>
                  <a:ext uri="{0D108BD9-81ED-4DB2-BD59-A6C34878D82A}">
                    <a16:rowId xmlns:a16="http://schemas.microsoft.com/office/drawing/2014/main" val="10003"/>
                  </a:ext>
                </a:extLst>
              </a:tr>
              <a:tr h="459558">
                <a:tc>
                  <a:txBody>
                    <a:bodyPr/>
                    <a:lstStyle/>
                    <a:p>
                      <a:pPr marL="45720">
                        <a:lnSpc>
                          <a:spcPct val="100000"/>
                        </a:lnSpc>
                        <a:spcBef>
                          <a:spcPts val="340"/>
                        </a:spcBef>
                      </a:pPr>
                      <a:r>
                        <a:rPr lang="en-US" sz="1200" b="1" dirty="0">
                          <a:solidFill>
                            <a:schemeClr val="tx1"/>
                          </a:solidFill>
                        </a:rPr>
                        <a:t>Price/Earnings Ratio (12-month trailing)</a:t>
                      </a:r>
                      <a:endParaRPr sz="1200" b="1" dirty="0">
                        <a:solidFill>
                          <a:schemeClr val="tx1"/>
                        </a:solidFill>
                        <a:latin typeface="Tahoma"/>
                        <a:cs typeface="Tahoma"/>
                      </a:endParaRPr>
                    </a:p>
                  </a:txBody>
                  <a:tcPr marL="0" marR="0" marT="45189" marB="0">
                    <a:solidFill>
                      <a:srgbClr val="F1F1F1"/>
                    </a:solidFill>
                  </a:tcPr>
                </a:tc>
                <a:tc>
                  <a:txBody>
                    <a:bodyPr/>
                    <a:lstStyle/>
                    <a:p>
                      <a:pPr marL="50800" algn="ctr">
                        <a:lnSpc>
                          <a:spcPct val="100000"/>
                        </a:lnSpc>
                        <a:spcBef>
                          <a:spcPts val="370"/>
                        </a:spcBef>
                      </a:pPr>
                      <a:r>
                        <a:rPr lang="en-US" sz="1200" b="1" spc="-10" dirty="0">
                          <a:solidFill>
                            <a:schemeClr val="tx1"/>
                          </a:solidFill>
                        </a:rPr>
                        <a:t>18.2</a:t>
                      </a:r>
                      <a:endParaRPr sz="1200" dirty="0">
                        <a:solidFill>
                          <a:schemeClr val="tx1"/>
                        </a:solidFill>
                        <a:latin typeface="Century Gothic"/>
                        <a:cs typeface="Century Gothic"/>
                      </a:endParaRPr>
                    </a:p>
                  </a:txBody>
                  <a:tcPr marL="0" marR="0" marT="49177" marB="0">
                    <a:solidFill>
                      <a:srgbClr val="F1F1F1"/>
                    </a:solidFill>
                  </a:tcPr>
                </a:tc>
                <a:tc>
                  <a:txBody>
                    <a:bodyPr/>
                    <a:lstStyle/>
                    <a:p>
                      <a:pPr marL="201930" marR="0" lvl="0" indent="0" algn="ctr" defTabSz="1005840" rtl="0" eaLnBrk="1" fontAlgn="auto" latinLnBrk="0" hangingPunct="1">
                        <a:lnSpc>
                          <a:spcPct val="100000"/>
                        </a:lnSpc>
                        <a:spcBef>
                          <a:spcPts val="390"/>
                        </a:spcBef>
                        <a:spcAft>
                          <a:spcPts val="0"/>
                        </a:spcAft>
                        <a:buClrTx/>
                        <a:buSzTx/>
                        <a:buFontTx/>
                        <a:buNone/>
                        <a:tabLst/>
                        <a:defRPr/>
                      </a:pPr>
                      <a:r>
                        <a:rPr lang="en-US" sz="1200" spc="-10" dirty="0">
                          <a:solidFill>
                            <a:srgbClr val="585858"/>
                          </a:solidFill>
                        </a:rPr>
                        <a:t>17.2</a:t>
                      </a:r>
                      <a:endParaRPr lang="en-US" sz="1200" dirty="0">
                        <a:latin typeface="Tahoma"/>
                        <a:cs typeface="Tahoma"/>
                      </a:endParaRPr>
                    </a:p>
                  </a:txBody>
                  <a:tcPr marL="0" marR="0" marT="51834" marB="0">
                    <a:solidFill>
                      <a:srgbClr val="F1F1F1"/>
                    </a:solidFill>
                  </a:tcPr>
                </a:tc>
                <a:extLst>
                  <a:ext uri="{0D108BD9-81ED-4DB2-BD59-A6C34878D82A}">
                    <a16:rowId xmlns:a16="http://schemas.microsoft.com/office/drawing/2014/main" val="10004"/>
                  </a:ext>
                </a:extLst>
              </a:tr>
              <a:tr h="309540">
                <a:tc>
                  <a:txBody>
                    <a:bodyPr/>
                    <a:lstStyle/>
                    <a:p>
                      <a:pPr marL="45720">
                        <a:lnSpc>
                          <a:spcPct val="100000"/>
                        </a:lnSpc>
                        <a:spcBef>
                          <a:spcPts val="340"/>
                        </a:spcBef>
                      </a:pPr>
                      <a:r>
                        <a:rPr lang="en-US" sz="1200" b="1" dirty="0">
                          <a:solidFill>
                            <a:schemeClr val="tx1"/>
                          </a:solidFill>
                        </a:rPr>
                        <a:t>Price to Cash Flow</a:t>
                      </a:r>
                      <a:endParaRPr sz="1200" b="1" dirty="0">
                        <a:solidFill>
                          <a:schemeClr val="tx1"/>
                        </a:solidFill>
                        <a:latin typeface="Tahoma"/>
                        <a:cs typeface="Tahoma"/>
                      </a:endParaRPr>
                    </a:p>
                  </a:txBody>
                  <a:tcPr marL="0" marR="0" marT="45189" marB="0"/>
                </a:tc>
                <a:tc>
                  <a:txBody>
                    <a:bodyPr/>
                    <a:lstStyle/>
                    <a:p>
                      <a:pPr marL="51435" algn="ctr">
                        <a:lnSpc>
                          <a:spcPct val="100000"/>
                        </a:lnSpc>
                        <a:spcBef>
                          <a:spcPts val="365"/>
                        </a:spcBef>
                      </a:pPr>
                      <a:r>
                        <a:rPr lang="en-US" sz="1200" b="1" spc="-10" dirty="0">
                          <a:solidFill>
                            <a:schemeClr val="tx1"/>
                          </a:solidFill>
                        </a:rPr>
                        <a:t>14.1</a:t>
                      </a:r>
                      <a:endParaRPr sz="1200" dirty="0">
                        <a:solidFill>
                          <a:schemeClr val="tx1"/>
                        </a:solidFill>
                        <a:latin typeface="Century Gothic"/>
                        <a:cs typeface="Century Gothic"/>
                      </a:endParaRPr>
                    </a:p>
                  </a:txBody>
                  <a:tcPr marL="0" marR="0" marT="48512" marB="0"/>
                </a:tc>
                <a:tc>
                  <a:txBody>
                    <a:bodyPr/>
                    <a:lstStyle/>
                    <a:p>
                      <a:pPr marL="201930" algn="ctr">
                        <a:lnSpc>
                          <a:spcPct val="100000"/>
                        </a:lnSpc>
                        <a:spcBef>
                          <a:spcPts val="390"/>
                        </a:spcBef>
                      </a:pPr>
                      <a:r>
                        <a:rPr lang="en-US" sz="1200" spc="-10" dirty="0">
                          <a:solidFill>
                            <a:srgbClr val="585858"/>
                          </a:solidFill>
                        </a:rPr>
                        <a:t>11.2</a:t>
                      </a:r>
                      <a:endParaRPr sz="1200" dirty="0">
                        <a:latin typeface="Tahoma"/>
                        <a:cs typeface="Tahoma"/>
                      </a:endParaRPr>
                    </a:p>
                  </a:txBody>
                  <a:tcPr marL="0" marR="0" marT="51834" marB="0"/>
                </a:tc>
                <a:extLst>
                  <a:ext uri="{0D108BD9-81ED-4DB2-BD59-A6C34878D82A}">
                    <a16:rowId xmlns:a16="http://schemas.microsoft.com/office/drawing/2014/main" val="10005"/>
                  </a:ext>
                </a:extLst>
              </a:tr>
              <a:tr h="310537">
                <a:tc>
                  <a:txBody>
                    <a:bodyPr/>
                    <a:lstStyle/>
                    <a:p>
                      <a:pPr marL="45720">
                        <a:lnSpc>
                          <a:spcPct val="100000"/>
                        </a:lnSpc>
                        <a:spcBef>
                          <a:spcPts val="340"/>
                        </a:spcBef>
                      </a:pPr>
                      <a:r>
                        <a:rPr lang="en-US" sz="1200" b="1" dirty="0">
                          <a:solidFill>
                            <a:schemeClr val="tx1"/>
                          </a:solidFill>
                        </a:rPr>
                        <a:t>Price to Sales</a:t>
                      </a:r>
                      <a:endParaRPr sz="1200" b="1" dirty="0">
                        <a:solidFill>
                          <a:schemeClr val="tx1"/>
                        </a:solidFill>
                        <a:latin typeface="Tahoma"/>
                        <a:cs typeface="Tahoma"/>
                      </a:endParaRPr>
                    </a:p>
                  </a:txBody>
                  <a:tcPr marL="0" marR="0" marT="45189" marB="0">
                    <a:solidFill>
                      <a:srgbClr val="F1F1F1"/>
                    </a:solidFill>
                  </a:tcPr>
                </a:tc>
                <a:tc>
                  <a:txBody>
                    <a:bodyPr/>
                    <a:lstStyle/>
                    <a:p>
                      <a:pPr marL="51435" algn="ctr">
                        <a:lnSpc>
                          <a:spcPct val="100000"/>
                        </a:lnSpc>
                        <a:spcBef>
                          <a:spcPts val="365"/>
                        </a:spcBef>
                      </a:pPr>
                      <a:r>
                        <a:rPr lang="en-US" sz="1200" b="1" spc="-10" dirty="0">
                          <a:solidFill>
                            <a:schemeClr val="tx1"/>
                          </a:solidFill>
                        </a:rPr>
                        <a:t>2.7</a:t>
                      </a:r>
                      <a:endParaRPr sz="1200" dirty="0">
                        <a:solidFill>
                          <a:schemeClr val="tx1"/>
                        </a:solidFill>
                        <a:latin typeface="Century Gothic"/>
                        <a:cs typeface="Century Gothic"/>
                      </a:endParaRPr>
                    </a:p>
                  </a:txBody>
                  <a:tcPr marL="0" marR="0" marT="48512" marB="0">
                    <a:solidFill>
                      <a:srgbClr val="F1F1F1"/>
                    </a:solidFill>
                  </a:tcPr>
                </a:tc>
                <a:tc>
                  <a:txBody>
                    <a:bodyPr/>
                    <a:lstStyle/>
                    <a:p>
                      <a:pPr marL="201930" algn="ctr">
                        <a:lnSpc>
                          <a:spcPct val="100000"/>
                        </a:lnSpc>
                        <a:spcBef>
                          <a:spcPts val="390"/>
                        </a:spcBef>
                      </a:pPr>
                      <a:r>
                        <a:rPr lang="en-US" sz="1200" spc="-10" dirty="0">
                          <a:solidFill>
                            <a:srgbClr val="585858"/>
                          </a:solidFill>
                        </a:rPr>
                        <a:t>1.7</a:t>
                      </a:r>
                      <a:endParaRPr sz="1200" dirty="0">
                        <a:latin typeface="Tahoma"/>
                        <a:cs typeface="Tahoma"/>
                      </a:endParaRPr>
                    </a:p>
                  </a:txBody>
                  <a:tcPr marL="0" marR="0" marT="51834" marB="0">
                    <a:solidFill>
                      <a:srgbClr val="F1F1F1"/>
                    </a:solidFill>
                  </a:tcPr>
                </a:tc>
                <a:extLst>
                  <a:ext uri="{0D108BD9-81ED-4DB2-BD59-A6C34878D82A}">
                    <a16:rowId xmlns:a16="http://schemas.microsoft.com/office/drawing/2014/main" val="10006"/>
                  </a:ext>
                </a:extLst>
              </a:tr>
              <a:tr h="310537">
                <a:tc>
                  <a:txBody>
                    <a:bodyPr/>
                    <a:lstStyle/>
                    <a:p>
                      <a:pPr marL="45720">
                        <a:lnSpc>
                          <a:spcPct val="100000"/>
                        </a:lnSpc>
                        <a:spcBef>
                          <a:spcPts val="340"/>
                        </a:spcBef>
                      </a:pPr>
                      <a:r>
                        <a:rPr lang="en-US" sz="1200" b="1" dirty="0">
                          <a:solidFill>
                            <a:schemeClr val="tx1"/>
                          </a:solidFill>
                        </a:rPr>
                        <a:t>12 Month Return on Equity</a:t>
                      </a:r>
                      <a:endParaRPr sz="1200" b="1" dirty="0">
                        <a:solidFill>
                          <a:schemeClr val="tx1"/>
                        </a:solidFill>
                        <a:latin typeface="Tahoma"/>
                        <a:cs typeface="Tahoma"/>
                      </a:endParaRPr>
                    </a:p>
                  </a:txBody>
                  <a:tcPr marL="0" marR="0" marT="45189" marB="0"/>
                </a:tc>
                <a:tc>
                  <a:txBody>
                    <a:bodyPr/>
                    <a:lstStyle/>
                    <a:p>
                      <a:pPr marL="51435" algn="ctr">
                        <a:lnSpc>
                          <a:spcPct val="100000"/>
                        </a:lnSpc>
                        <a:spcBef>
                          <a:spcPts val="365"/>
                        </a:spcBef>
                      </a:pPr>
                      <a:r>
                        <a:rPr lang="en-US" sz="1200" b="1" spc="-20" dirty="0">
                          <a:solidFill>
                            <a:schemeClr val="tx1"/>
                          </a:solidFill>
                        </a:rPr>
                        <a:t>27.1%</a:t>
                      </a:r>
                      <a:endParaRPr sz="1200" dirty="0">
                        <a:solidFill>
                          <a:schemeClr val="tx1"/>
                        </a:solidFill>
                        <a:latin typeface="Century Gothic"/>
                        <a:cs typeface="Century Gothic"/>
                      </a:endParaRPr>
                    </a:p>
                  </a:txBody>
                  <a:tcPr marL="0" marR="0" marT="48512" marB="0"/>
                </a:tc>
                <a:tc>
                  <a:txBody>
                    <a:bodyPr/>
                    <a:lstStyle/>
                    <a:p>
                      <a:pPr marL="203835" algn="ctr">
                        <a:lnSpc>
                          <a:spcPct val="100000"/>
                        </a:lnSpc>
                        <a:spcBef>
                          <a:spcPts val="390"/>
                        </a:spcBef>
                      </a:pPr>
                      <a:r>
                        <a:rPr lang="en-US" sz="1200" spc="-20" dirty="0">
                          <a:solidFill>
                            <a:srgbClr val="585858"/>
                          </a:solidFill>
                        </a:rPr>
                        <a:t>13.9%</a:t>
                      </a:r>
                      <a:endParaRPr sz="1200" dirty="0">
                        <a:latin typeface="Tahoma"/>
                        <a:cs typeface="Tahoma"/>
                      </a:endParaRPr>
                    </a:p>
                  </a:txBody>
                  <a:tcPr marL="0" marR="0" marT="51834" marB="0"/>
                </a:tc>
                <a:extLst>
                  <a:ext uri="{0D108BD9-81ED-4DB2-BD59-A6C34878D82A}">
                    <a16:rowId xmlns:a16="http://schemas.microsoft.com/office/drawing/2014/main" val="10007"/>
                  </a:ext>
                </a:extLst>
              </a:tr>
              <a:tr h="310537">
                <a:tc>
                  <a:txBody>
                    <a:bodyPr/>
                    <a:lstStyle/>
                    <a:p>
                      <a:pPr marL="45720" marR="0" lvl="0" indent="0" algn="l" defTabSz="1005840" rtl="0" eaLnBrk="1" fontAlgn="auto" latinLnBrk="0" hangingPunct="1">
                        <a:lnSpc>
                          <a:spcPct val="100000"/>
                        </a:lnSpc>
                        <a:spcBef>
                          <a:spcPts val="340"/>
                        </a:spcBef>
                        <a:spcAft>
                          <a:spcPts val="0"/>
                        </a:spcAft>
                        <a:buClrTx/>
                        <a:buSzTx/>
                        <a:buFontTx/>
                        <a:buNone/>
                        <a:tabLst/>
                        <a:defRPr/>
                      </a:pPr>
                      <a:r>
                        <a:rPr lang="en-US" sz="1200" b="1" dirty="0">
                          <a:solidFill>
                            <a:schemeClr val="tx1"/>
                          </a:solidFill>
                        </a:rPr>
                        <a:t>Turnover (12-month trailing)</a:t>
                      </a:r>
                      <a:endParaRPr lang="en-US" sz="1200" b="1" dirty="0">
                        <a:solidFill>
                          <a:schemeClr val="tx1"/>
                        </a:solidFill>
                        <a:latin typeface="Tahoma"/>
                        <a:cs typeface="Tahoma"/>
                      </a:endParaRPr>
                    </a:p>
                  </a:txBody>
                  <a:tcPr marL="0" marR="0" marT="45189" marB="0">
                    <a:solidFill>
                      <a:srgbClr val="F1F1F1"/>
                    </a:solidFill>
                  </a:tcPr>
                </a:tc>
                <a:tc>
                  <a:txBody>
                    <a:bodyPr/>
                    <a:lstStyle/>
                    <a:p>
                      <a:pPr marL="49530" algn="ctr">
                        <a:lnSpc>
                          <a:spcPct val="100000"/>
                        </a:lnSpc>
                        <a:spcBef>
                          <a:spcPts val="365"/>
                        </a:spcBef>
                      </a:pPr>
                      <a:r>
                        <a:rPr lang="en-US" sz="1200" b="1" spc="-10" dirty="0">
                          <a:solidFill>
                            <a:schemeClr val="tx1"/>
                          </a:solidFill>
                        </a:rPr>
                        <a:t>25.7%</a:t>
                      </a:r>
                      <a:endParaRPr sz="1200" dirty="0">
                        <a:solidFill>
                          <a:schemeClr val="tx1"/>
                        </a:solidFill>
                        <a:latin typeface="Century Gothic"/>
                        <a:cs typeface="Century Gothic"/>
                      </a:endParaRPr>
                    </a:p>
                  </a:txBody>
                  <a:tcPr marL="0" marR="0" marT="48512" marB="0">
                    <a:solidFill>
                      <a:srgbClr val="F1F1F1"/>
                    </a:solidFill>
                  </a:tcPr>
                </a:tc>
                <a:tc>
                  <a:txBody>
                    <a:bodyPr/>
                    <a:lstStyle/>
                    <a:p>
                      <a:pPr marL="203200" algn="ctr">
                        <a:lnSpc>
                          <a:spcPct val="100000"/>
                        </a:lnSpc>
                        <a:spcBef>
                          <a:spcPts val="390"/>
                        </a:spcBef>
                      </a:pPr>
                      <a:r>
                        <a:rPr lang="en-US" sz="1200" spc="-10" dirty="0">
                          <a:solidFill>
                            <a:srgbClr val="585858"/>
                          </a:solidFill>
                          <a:latin typeface="Tahoma"/>
                          <a:cs typeface="Tahoma"/>
                        </a:rPr>
                        <a:t>N/A</a:t>
                      </a:r>
                      <a:endParaRPr sz="1200" dirty="0">
                        <a:latin typeface="Tahoma"/>
                        <a:cs typeface="Tahoma"/>
                      </a:endParaRPr>
                    </a:p>
                  </a:txBody>
                  <a:tcPr marL="0" marR="0" marT="51834" marB="0">
                    <a:solidFill>
                      <a:srgbClr val="F1F1F1"/>
                    </a:solidFill>
                  </a:tcPr>
                </a:tc>
                <a:extLst>
                  <a:ext uri="{0D108BD9-81ED-4DB2-BD59-A6C34878D82A}">
                    <a16:rowId xmlns:a16="http://schemas.microsoft.com/office/drawing/2014/main" val="10008"/>
                  </a:ext>
                </a:extLst>
              </a:tr>
              <a:tr h="309540">
                <a:tc>
                  <a:txBody>
                    <a:bodyPr/>
                    <a:lstStyle/>
                    <a:p>
                      <a:pPr marL="45720">
                        <a:lnSpc>
                          <a:spcPct val="100000"/>
                        </a:lnSpc>
                        <a:spcBef>
                          <a:spcPts val="340"/>
                        </a:spcBef>
                      </a:pPr>
                      <a:r>
                        <a:rPr sz="1200" b="1" spc="-25" dirty="0">
                          <a:solidFill>
                            <a:schemeClr val="tx1"/>
                          </a:solidFill>
                        </a:rPr>
                        <a:t>Dividend</a:t>
                      </a:r>
                      <a:r>
                        <a:rPr sz="1200" b="1" spc="-15" dirty="0">
                          <a:solidFill>
                            <a:schemeClr val="tx1"/>
                          </a:solidFill>
                        </a:rPr>
                        <a:t> </a:t>
                      </a:r>
                      <a:r>
                        <a:rPr sz="1200" b="1" spc="-10" dirty="0">
                          <a:solidFill>
                            <a:schemeClr val="tx1"/>
                          </a:solidFill>
                        </a:rPr>
                        <a:t>Yield</a:t>
                      </a:r>
                      <a:endParaRPr sz="1200" b="1" dirty="0">
                        <a:solidFill>
                          <a:schemeClr val="tx1"/>
                        </a:solidFill>
                        <a:latin typeface="Tahoma"/>
                        <a:cs typeface="Tahoma"/>
                      </a:endParaRPr>
                    </a:p>
                  </a:txBody>
                  <a:tcPr marL="0" marR="0" marT="45189" marB="0"/>
                </a:tc>
                <a:tc>
                  <a:txBody>
                    <a:bodyPr/>
                    <a:lstStyle/>
                    <a:p>
                      <a:pPr marL="49530" algn="ctr">
                        <a:lnSpc>
                          <a:spcPct val="100000"/>
                        </a:lnSpc>
                        <a:spcBef>
                          <a:spcPts val="365"/>
                        </a:spcBef>
                      </a:pPr>
                      <a:r>
                        <a:rPr lang="en-US" sz="1200" b="1" spc="-20" dirty="0">
                          <a:solidFill>
                            <a:schemeClr val="tx1"/>
                          </a:solidFill>
                        </a:rPr>
                        <a:t>2.3%</a:t>
                      </a:r>
                      <a:endParaRPr sz="1200" dirty="0">
                        <a:solidFill>
                          <a:schemeClr val="tx1"/>
                        </a:solidFill>
                        <a:latin typeface="Century Gothic"/>
                        <a:cs typeface="Century Gothic"/>
                      </a:endParaRPr>
                    </a:p>
                  </a:txBody>
                  <a:tcPr marL="0" marR="0" marT="48512" marB="0"/>
                </a:tc>
                <a:tc>
                  <a:txBody>
                    <a:bodyPr/>
                    <a:lstStyle/>
                    <a:p>
                      <a:pPr marL="204470" algn="ctr">
                        <a:lnSpc>
                          <a:spcPct val="100000"/>
                        </a:lnSpc>
                        <a:spcBef>
                          <a:spcPts val="390"/>
                        </a:spcBef>
                      </a:pPr>
                      <a:r>
                        <a:rPr lang="en-US" sz="1200" spc="-20" dirty="0">
                          <a:solidFill>
                            <a:srgbClr val="585858"/>
                          </a:solidFill>
                        </a:rPr>
                        <a:t>2.2%</a:t>
                      </a:r>
                      <a:endParaRPr sz="1200" dirty="0">
                        <a:latin typeface="Tahoma"/>
                        <a:cs typeface="Tahoma"/>
                      </a:endParaRPr>
                    </a:p>
                  </a:txBody>
                  <a:tcPr marL="0" marR="0" marT="51834" marB="0"/>
                </a:tc>
                <a:extLst>
                  <a:ext uri="{0D108BD9-81ED-4DB2-BD59-A6C34878D82A}">
                    <a16:rowId xmlns:a16="http://schemas.microsoft.com/office/drawing/2014/main" val="10009"/>
                  </a:ext>
                </a:extLst>
              </a:tr>
            </a:tbl>
          </a:graphicData>
        </a:graphic>
      </p:graphicFrame>
      <p:sp>
        <p:nvSpPr>
          <p:cNvPr id="12" name="object 3">
            <a:extLst>
              <a:ext uri="{FF2B5EF4-FFF2-40B4-BE49-F238E27FC236}">
                <a16:creationId xmlns:a16="http://schemas.microsoft.com/office/drawing/2014/main" id="{EDF80653-59FA-E0B7-65A9-2ABFE8B9E64A}"/>
              </a:ext>
            </a:extLst>
          </p:cNvPr>
          <p:cNvSpPr txBox="1"/>
          <p:nvPr/>
        </p:nvSpPr>
        <p:spPr>
          <a:xfrm>
            <a:off x="2893090" y="5312636"/>
            <a:ext cx="1900211" cy="228268"/>
          </a:xfrm>
          <a:prstGeom prst="rect">
            <a:avLst/>
          </a:prstGeom>
        </p:spPr>
        <p:txBody>
          <a:bodyPr vert="horz" wrap="square" lIns="0" tIns="12700" rIns="0" bIns="0" rtlCol="0">
            <a:spAutoFit/>
          </a:bodyPr>
          <a:lstStyle/>
          <a:p>
            <a:pPr marL="12700">
              <a:lnSpc>
                <a:spcPct val="100000"/>
              </a:lnSpc>
              <a:spcBef>
                <a:spcPts val="100"/>
              </a:spcBef>
            </a:pPr>
            <a:r>
              <a:rPr lang="en-US" sz="1400" b="1" cap="all" spc="-60" dirty="0">
                <a:solidFill>
                  <a:schemeClr val="accent2">
                    <a:lumMod val="75000"/>
                    <a:lumOff val="25000"/>
                  </a:schemeClr>
                </a:solidFill>
                <a:cs typeface="Century Gothic"/>
              </a:rPr>
              <a:t>Top</a:t>
            </a:r>
            <a:r>
              <a:rPr lang="en-US" sz="1400" b="1" cap="all" spc="-65" dirty="0">
                <a:solidFill>
                  <a:schemeClr val="accent2">
                    <a:lumMod val="75000"/>
                    <a:lumOff val="25000"/>
                  </a:schemeClr>
                </a:solidFill>
                <a:cs typeface="Century Gothic"/>
              </a:rPr>
              <a:t> </a:t>
            </a:r>
            <a:r>
              <a:rPr lang="en-US" sz="1400" b="1" cap="all" spc="-55" dirty="0">
                <a:solidFill>
                  <a:schemeClr val="accent2">
                    <a:lumMod val="75000"/>
                    <a:lumOff val="25000"/>
                  </a:schemeClr>
                </a:solidFill>
                <a:cs typeface="Century Gothic"/>
              </a:rPr>
              <a:t>10</a:t>
            </a:r>
            <a:r>
              <a:rPr lang="en-US" sz="1400" b="1" cap="all" spc="-70" dirty="0">
                <a:solidFill>
                  <a:schemeClr val="accent2">
                    <a:lumMod val="75000"/>
                    <a:lumOff val="25000"/>
                  </a:schemeClr>
                </a:solidFill>
                <a:cs typeface="Century Gothic"/>
              </a:rPr>
              <a:t> </a:t>
            </a:r>
            <a:r>
              <a:rPr lang="en-US" sz="1400" b="1" cap="all" spc="-40" dirty="0">
                <a:solidFill>
                  <a:schemeClr val="accent2">
                    <a:lumMod val="75000"/>
                    <a:lumOff val="25000"/>
                  </a:schemeClr>
                </a:solidFill>
                <a:cs typeface="Century Gothic"/>
              </a:rPr>
              <a:t>Holdings</a:t>
            </a:r>
            <a:endParaRPr lang="en-US" sz="1400" cap="all" dirty="0">
              <a:solidFill>
                <a:schemeClr val="accent2">
                  <a:lumMod val="75000"/>
                  <a:lumOff val="25000"/>
                </a:schemeClr>
              </a:solidFill>
              <a:cs typeface="Century Gothic"/>
            </a:endParaRPr>
          </a:p>
        </p:txBody>
      </p:sp>
      <p:sp>
        <p:nvSpPr>
          <p:cNvPr id="13" name="TextBox 12">
            <a:extLst>
              <a:ext uri="{FF2B5EF4-FFF2-40B4-BE49-F238E27FC236}">
                <a16:creationId xmlns:a16="http://schemas.microsoft.com/office/drawing/2014/main" id="{47BFE115-0843-F9BC-43DE-2EA36E067472}"/>
              </a:ext>
            </a:extLst>
          </p:cNvPr>
          <p:cNvSpPr txBox="1"/>
          <p:nvPr/>
        </p:nvSpPr>
        <p:spPr>
          <a:xfrm>
            <a:off x="1876238" y="1578473"/>
            <a:ext cx="4930175" cy="584775"/>
          </a:xfrm>
          <a:prstGeom prst="rect">
            <a:avLst/>
          </a:prstGeom>
          <a:noFill/>
        </p:spPr>
        <p:txBody>
          <a:bodyPr wrap="square" rtlCol="0">
            <a:spAutoFit/>
          </a:bodyPr>
          <a:lstStyle/>
          <a:p>
            <a:r>
              <a:rPr lang="en-US" sz="1600" b="1" cap="all" spc="-10" dirty="0">
                <a:solidFill>
                  <a:schemeClr val="accent2">
                    <a:lumMod val="75000"/>
                    <a:lumOff val="25000"/>
                  </a:schemeClr>
                </a:solidFill>
                <a:cs typeface="Century Gothic"/>
              </a:rPr>
              <a:t>Portfolio</a:t>
            </a:r>
            <a:r>
              <a:rPr lang="en-US" sz="1600" b="1" cap="all" spc="-105" dirty="0">
                <a:solidFill>
                  <a:schemeClr val="accent2">
                    <a:lumMod val="75000"/>
                    <a:lumOff val="25000"/>
                  </a:schemeClr>
                </a:solidFill>
                <a:cs typeface="Century Gothic"/>
              </a:rPr>
              <a:t> </a:t>
            </a:r>
            <a:r>
              <a:rPr lang="en-US" sz="1600" b="1" cap="all" spc="-10" dirty="0">
                <a:solidFill>
                  <a:schemeClr val="accent2">
                    <a:lumMod val="75000"/>
                    <a:lumOff val="25000"/>
                  </a:schemeClr>
                </a:solidFill>
                <a:cs typeface="Century Gothic"/>
              </a:rPr>
              <a:t>Characteristics</a:t>
            </a:r>
            <a:endParaRPr lang="en-US" sz="1600" b="1" cap="all" dirty="0">
              <a:solidFill>
                <a:schemeClr val="accent2">
                  <a:lumMod val="75000"/>
                  <a:lumOff val="25000"/>
                </a:schemeClr>
              </a:solidFill>
              <a:cs typeface="Century Gothic"/>
            </a:endParaRPr>
          </a:p>
          <a:p>
            <a:endParaRPr lang="en-US" sz="1600" b="1" dirty="0"/>
          </a:p>
        </p:txBody>
      </p:sp>
      <p:sp>
        <p:nvSpPr>
          <p:cNvPr id="2" name="Slide Number Placeholder 1">
            <a:extLst>
              <a:ext uri="{FF2B5EF4-FFF2-40B4-BE49-F238E27FC236}">
                <a16:creationId xmlns:a16="http://schemas.microsoft.com/office/drawing/2014/main" id="{8BED69B5-7955-7CBA-B7DC-6C13222242DE}"/>
              </a:ext>
            </a:extLst>
          </p:cNvPr>
          <p:cNvSpPr>
            <a:spLocks noGrp="1"/>
          </p:cNvSpPr>
          <p:nvPr>
            <p:ph type="sldNum" sz="quarter" idx="12"/>
          </p:nvPr>
        </p:nvSpPr>
        <p:spPr/>
        <p:txBody>
          <a:bodyPr/>
          <a:lstStyle/>
          <a:p>
            <a:fld id="{F30A7A1B-CB85-4EFE-886E-49BE227B8847}" type="slidenum">
              <a:rPr lang="en-US" smtClean="0">
                <a:solidFill>
                  <a:schemeClr val="tx1"/>
                </a:solidFill>
              </a:rPr>
              <a:t>17</a:t>
            </a:fld>
            <a:endParaRPr lang="en-US" dirty="0">
              <a:solidFill>
                <a:schemeClr val="tx1"/>
              </a:solidFill>
            </a:endParaRPr>
          </a:p>
        </p:txBody>
      </p:sp>
    </p:spTree>
    <p:extLst>
      <p:ext uri="{BB962C8B-B14F-4D97-AF65-F5344CB8AC3E}">
        <p14:creationId xmlns:p14="http://schemas.microsoft.com/office/powerpoint/2010/main" val="3451052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black rectangle&#10;&#10;Description automatically generated">
            <a:extLst>
              <a:ext uri="{FF2B5EF4-FFF2-40B4-BE49-F238E27FC236}">
                <a16:creationId xmlns:a16="http://schemas.microsoft.com/office/drawing/2014/main" id="{27842A31-CCEE-563E-62C0-07E62510EDB5}"/>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0" y="0"/>
            <a:ext cx="10058399" cy="7772400"/>
          </a:xfrm>
          <a:prstGeom prst="rect">
            <a:avLst/>
          </a:prstGeom>
        </p:spPr>
      </p:pic>
      <p:sp>
        <p:nvSpPr>
          <p:cNvPr id="4" name="TextBox 3">
            <a:extLst>
              <a:ext uri="{FF2B5EF4-FFF2-40B4-BE49-F238E27FC236}">
                <a16:creationId xmlns:a16="http://schemas.microsoft.com/office/drawing/2014/main" id="{B48D72DF-B13D-CD4E-70B5-FB92450B958F}"/>
              </a:ext>
            </a:extLst>
          </p:cNvPr>
          <p:cNvSpPr txBox="1"/>
          <p:nvPr/>
        </p:nvSpPr>
        <p:spPr>
          <a:xfrm>
            <a:off x="762000" y="532619"/>
            <a:ext cx="8020050" cy="861774"/>
          </a:xfrm>
          <a:prstGeom prst="rect">
            <a:avLst/>
          </a:prstGeom>
          <a:noFill/>
        </p:spPr>
        <p:txBody>
          <a:bodyPr wrap="square" rtlCol="0">
            <a:spAutoFit/>
          </a:bodyPr>
          <a:lstStyle/>
          <a:p>
            <a:r>
              <a:rPr lang="en-US" sz="3000" b="1" cap="all" dirty="0">
                <a:solidFill>
                  <a:schemeClr val="accent2">
                    <a:lumMod val="90000"/>
                    <a:lumOff val="10000"/>
                  </a:schemeClr>
                </a:solidFill>
              </a:rPr>
              <a:t>Kentucky League of Cities Investment Pool</a:t>
            </a:r>
          </a:p>
          <a:p>
            <a:r>
              <a:rPr lang="en-US" sz="2000" kern="1200" cap="all" spc="17" dirty="0">
                <a:ea typeface="+mj-ea"/>
                <a:cs typeface="+mj-cs"/>
              </a:rPr>
              <a:t>S&amp;P</a:t>
            </a:r>
            <a:r>
              <a:rPr lang="en-US" sz="2000" cap="all" spc="17" dirty="0">
                <a:ea typeface="+mj-ea"/>
                <a:cs typeface="+mj-cs"/>
              </a:rPr>
              <a:t> 500</a:t>
            </a:r>
            <a:r>
              <a:rPr lang="en-US" sz="2000" kern="1200" cap="all" spc="17" dirty="0">
                <a:ea typeface="+mj-ea"/>
                <a:cs typeface="+mj-cs"/>
              </a:rPr>
              <a:t> Equity Fund </a:t>
            </a:r>
            <a:r>
              <a:rPr lang="en-US" sz="2000" cap="all" dirty="0"/>
              <a:t>• Summary snapshot as of June 30, 2024</a:t>
            </a:r>
          </a:p>
        </p:txBody>
      </p:sp>
      <p:sp>
        <p:nvSpPr>
          <p:cNvPr id="5" name="TextBox 4">
            <a:extLst>
              <a:ext uri="{FF2B5EF4-FFF2-40B4-BE49-F238E27FC236}">
                <a16:creationId xmlns:a16="http://schemas.microsoft.com/office/drawing/2014/main" id="{CB495E20-6D83-9F63-2D0B-C6BF5DD79955}"/>
              </a:ext>
            </a:extLst>
          </p:cNvPr>
          <p:cNvSpPr txBox="1"/>
          <p:nvPr/>
        </p:nvSpPr>
        <p:spPr>
          <a:xfrm>
            <a:off x="626807" y="6963899"/>
            <a:ext cx="6659599" cy="707886"/>
          </a:xfrm>
          <a:prstGeom prst="rect">
            <a:avLst/>
          </a:prstGeom>
          <a:noFill/>
        </p:spPr>
        <p:txBody>
          <a:bodyPr wrap="square">
            <a:spAutoFit/>
          </a:bodyPr>
          <a:lstStyle/>
          <a:p>
            <a:r>
              <a:rPr lang="en-US" sz="800" dirty="0">
                <a:solidFill>
                  <a:schemeClr val="tx2">
                    <a:lumMod val="50000"/>
                  </a:schemeClr>
                </a:solidFill>
                <a:latin typeface="Arial" panose="020B0604020202020204" pitchFamily="34" charset="0"/>
                <a:ea typeface="PMingLiU-ExtB" panose="02020500000000000000" pitchFamily="18" charset="-120"/>
                <a:cs typeface="Arial" panose="020B0604020202020204" pitchFamily="34" charset="0"/>
              </a:rPr>
              <a:t>**Inception date is 07/01/2019 </a:t>
            </a:r>
          </a:p>
          <a:p>
            <a:r>
              <a:rPr lang="en-US" sz="800" dirty="0">
                <a:solidFill>
                  <a:schemeClr val="tx2">
                    <a:lumMod val="50000"/>
                  </a:schemeClr>
                </a:solidFill>
                <a:latin typeface="Arial" panose="020B0604020202020204" pitchFamily="34" charset="0"/>
                <a:ea typeface="PMingLiU-ExtB" panose="02020500000000000000" pitchFamily="18" charset="-120"/>
                <a:cs typeface="Arial" panose="020B0604020202020204" pitchFamily="34" charset="0"/>
              </a:rPr>
              <a:t>Total Portfolio (Gross) shows performance gross of advisory fees and separately managed account (SMA) fees.  Total Portfolio (Net) shows performance net of advisory fees, transaction costs, and all manager fees.  Performance reflects reinvestment of dividends, interest and capital gain distributions and rebalancing.  Indices are unmanaged, are not available for direct investment, and are not subject to management fees, transaction costs or other types of expenses that an account may incur.  Past performance is not guarantee of future results. </a:t>
            </a:r>
          </a:p>
        </p:txBody>
      </p:sp>
      <p:pic>
        <p:nvPicPr>
          <p:cNvPr id="14" name="Graphic 13">
            <a:extLst>
              <a:ext uri="{FF2B5EF4-FFF2-40B4-BE49-F238E27FC236}">
                <a16:creationId xmlns:a16="http://schemas.microsoft.com/office/drawing/2014/main" id="{80EA6C52-D831-E642-4DCE-7F354E49417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5187" y="302555"/>
            <a:ext cx="1266825" cy="219075"/>
          </a:xfrm>
          <a:prstGeom prst="rect">
            <a:avLst/>
          </a:prstGeom>
        </p:spPr>
      </p:pic>
      <p:sp>
        <p:nvSpPr>
          <p:cNvPr id="2" name="TextBox 1">
            <a:extLst>
              <a:ext uri="{FF2B5EF4-FFF2-40B4-BE49-F238E27FC236}">
                <a16:creationId xmlns:a16="http://schemas.microsoft.com/office/drawing/2014/main" id="{5FC26A3C-5132-021D-C439-93DA5F4045B3}"/>
              </a:ext>
            </a:extLst>
          </p:cNvPr>
          <p:cNvSpPr txBox="1"/>
          <p:nvPr/>
        </p:nvSpPr>
        <p:spPr>
          <a:xfrm>
            <a:off x="4940116" y="1532879"/>
            <a:ext cx="1231427" cy="264047"/>
          </a:xfrm>
          <a:prstGeom prst="rect">
            <a:avLst/>
          </a:prstGeom>
          <a:noFill/>
        </p:spPr>
        <p:txBody>
          <a:bodyPr wrap="none" rtlCol="0">
            <a:spAutoFit/>
          </a:bodyPr>
          <a:lstStyle/>
          <a:p>
            <a:pPr defTabSz="773835" eaLnBrk="0" hangingPunct="0">
              <a:spcAft>
                <a:spcPts val="600"/>
              </a:spcAft>
            </a:pPr>
            <a:r>
              <a:rPr lang="en-US" sz="1116" b="1" kern="1200" dirty="0">
                <a:solidFill>
                  <a:schemeClr val="accent2">
                    <a:lumMod val="75000"/>
                    <a:lumOff val="25000"/>
                  </a:schemeClr>
                </a:solidFill>
                <a:latin typeface="Gotham Black"/>
                <a:cs typeface="Arial" panose="020B0604020202020204" pitchFamily="34" charset="0"/>
              </a:rPr>
              <a:t>FUND ASSETS</a:t>
            </a:r>
            <a:endParaRPr lang="en-US" sz="1200" b="1" dirty="0">
              <a:solidFill>
                <a:schemeClr val="accent2">
                  <a:lumMod val="75000"/>
                  <a:lumOff val="25000"/>
                </a:schemeClr>
              </a:solidFill>
              <a:latin typeface="Gotham Black"/>
              <a:cs typeface="Arial" panose="020B0604020202020204" pitchFamily="34" charset="0"/>
            </a:endParaRPr>
          </a:p>
        </p:txBody>
      </p:sp>
      <p:sp>
        <p:nvSpPr>
          <p:cNvPr id="15" name="TextBox 14">
            <a:extLst>
              <a:ext uri="{FF2B5EF4-FFF2-40B4-BE49-F238E27FC236}">
                <a16:creationId xmlns:a16="http://schemas.microsoft.com/office/drawing/2014/main" id="{9F6F0444-4340-9C13-CDB1-C06D77726EE2}"/>
              </a:ext>
            </a:extLst>
          </p:cNvPr>
          <p:cNvSpPr txBox="1"/>
          <p:nvPr/>
        </p:nvSpPr>
        <p:spPr>
          <a:xfrm>
            <a:off x="762000" y="1556504"/>
            <a:ext cx="1588897" cy="264047"/>
          </a:xfrm>
          <a:prstGeom prst="rect">
            <a:avLst/>
          </a:prstGeom>
          <a:noFill/>
        </p:spPr>
        <p:txBody>
          <a:bodyPr wrap="none" rtlCol="0">
            <a:spAutoFit/>
          </a:bodyPr>
          <a:lstStyle/>
          <a:p>
            <a:pPr defTabSz="773835" eaLnBrk="0" hangingPunct="0">
              <a:spcAft>
                <a:spcPts val="600"/>
              </a:spcAft>
            </a:pPr>
            <a:r>
              <a:rPr lang="en-US" sz="1116" b="1" kern="1200" dirty="0">
                <a:solidFill>
                  <a:schemeClr val="accent2">
                    <a:lumMod val="75000"/>
                    <a:lumOff val="25000"/>
                  </a:schemeClr>
                </a:solidFill>
                <a:latin typeface="Gotham Black"/>
                <a:cs typeface="Arial" panose="020B0604020202020204" pitchFamily="34" charset="0"/>
              </a:rPr>
              <a:t>FUND OBJECTIVES</a:t>
            </a:r>
            <a:endParaRPr lang="en-US" sz="1200" b="1" dirty="0">
              <a:solidFill>
                <a:schemeClr val="accent2">
                  <a:lumMod val="75000"/>
                  <a:lumOff val="25000"/>
                </a:schemeClr>
              </a:solidFill>
              <a:latin typeface="Gotham Black"/>
              <a:cs typeface="Arial" panose="020B0604020202020204" pitchFamily="34" charset="0"/>
            </a:endParaRPr>
          </a:p>
        </p:txBody>
      </p:sp>
      <p:sp>
        <p:nvSpPr>
          <p:cNvPr id="17" name="TextBox 16">
            <a:extLst>
              <a:ext uri="{FF2B5EF4-FFF2-40B4-BE49-F238E27FC236}">
                <a16:creationId xmlns:a16="http://schemas.microsoft.com/office/drawing/2014/main" id="{EB432B0C-0E61-A840-8216-19E7AF64E88B}"/>
              </a:ext>
            </a:extLst>
          </p:cNvPr>
          <p:cNvSpPr txBox="1"/>
          <p:nvPr/>
        </p:nvSpPr>
        <p:spPr>
          <a:xfrm>
            <a:off x="762000" y="3073868"/>
            <a:ext cx="2260555" cy="264047"/>
          </a:xfrm>
          <a:prstGeom prst="rect">
            <a:avLst/>
          </a:prstGeom>
          <a:noFill/>
        </p:spPr>
        <p:txBody>
          <a:bodyPr wrap="none" rtlCol="0">
            <a:spAutoFit/>
          </a:bodyPr>
          <a:lstStyle/>
          <a:p>
            <a:pPr defTabSz="773835" eaLnBrk="0" hangingPunct="0">
              <a:spcAft>
                <a:spcPts val="600"/>
              </a:spcAft>
            </a:pPr>
            <a:r>
              <a:rPr lang="en-US" sz="1116" b="1" kern="1200" dirty="0">
                <a:solidFill>
                  <a:schemeClr val="accent2">
                    <a:lumMod val="75000"/>
                    <a:lumOff val="25000"/>
                  </a:schemeClr>
                </a:solidFill>
                <a:latin typeface="Gotham Black"/>
                <a:cs typeface="Arial" panose="020B0604020202020204" pitchFamily="34" charset="0"/>
              </a:rPr>
              <a:t>PORTFOLIO PERFORMANCE</a:t>
            </a:r>
            <a:endParaRPr lang="en-US" sz="1200" b="1" dirty="0">
              <a:solidFill>
                <a:schemeClr val="accent2">
                  <a:lumMod val="75000"/>
                  <a:lumOff val="25000"/>
                </a:schemeClr>
              </a:solidFill>
              <a:latin typeface="Gotham Black"/>
              <a:cs typeface="Arial" panose="020B0604020202020204" pitchFamily="34" charset="0"/>
            </a:endParaRPr>
          </a:p>
        </p:txBody>
      </p:sp>
      <p:sp>
        <p:nvSpPr>
          <p:cNvPr id="18" name="TextBox 17">
            <a:extLst>
              <a:ext uri="{FF2B5EF4-FFF2-40B4-BE49-F238E27FC236}">
                <a16:creationId xmlns:a16="http://schemas.microsoft.com/office/drawing/2014/main" id="{C281DF58-7099-A425-1289-3417BA1694BA}"/>
              </a:ext>
            </a:extLst>
          </p:cNvPr>
          <p:cNvSpPr txBox="1"/>
          <p:nvPr/>
        </p:nvSpPr>
        <p:spPr>
          <a:xfrm>
            <a:off x="722134" y="5520916"/>
            <a:ext cx="1492716" cy="264688"/>
          </a:xfrm>
          <a:prstGeom prst="rect">
            <a:avLst/>
          </a:prstGeom>
          <a:noFill/>
        </p:spPr>
        <p:txBody>
          <a:bodyPr wrap="none" rtlCol="0">
            <a:spAutoFit/>
          </a:bodyPr>
          <a:lstStyle/>
          <a:p>
            <a:pPr defTabSz="832081" eaLnBrk="0" hangingPunct="0"/>
            <a:r>
              <a:rPr lang="en-US" sz="1120" b="1" dirty="0">
                <a:solidFill>
                  <a:schemeClr val="accent2">
                    <a:lumMod val="75000"/>
                    <a:lumOff val="25000"/>
                  </a:schemeClr>
                </a:solidFill>
                <a:latin typeface="Gotham Black"/>
                <a:cs typeface="Arial" panose="020B0604020202020204" pitchFamily="34" charset="0"/>
              </a:rPr>
              <a:t>SUMMARY TABLE</a:t>
            </a:r>
            <a:endParaRPr lang="en-US" sz="1120" b="1" dirty="0">
              <a:solidFill>
                <a:schemeClr val="accent2">
                  <a:lumMod val="75000"/>
                  <a:lumOff val="25000"/>
                </a:schemeClr>
              </a:solidFill>
              <a:latin typeface="Gotham Black"/>
            </a:endParaRPr>
          </a:p>
        </p:txBody>
      </p:sp>
      <p:sp>
        <p:nvSpPr>
          <p:cNvPr id="10" name="TextBox 9">
            <a:extLst>
              <a:ext uri="{FF2B5EF4-FFF2-40B4-BE49-F238E27FC236}">
                <a16:creationId xmlns:a16="http://schemas.microsoft.com/office/drawing/2014/main" id="{EADC8A80-088E-F7A9-5CA0-1AE0337A57F4}"/>
              </a:ext>
            </a:extLst>
          </p:cNvPr>
          <p:cNvSpPr txBox="1"/>
          <p:nvPr/>
        </p:nvSpPr>
        <p:spPr>
          <a:xfrm>
            <a:off x="783618" y="1777991"/>
            <a:ext cx="3943770" cy="461665"/>
          </a:xfrm>
          <a:prstGeom prst="rect">
            <a:avLst/>
          </a:prstGeom>
          <a:noFill/>
        </p:spPr>
        <p:txBody>
          <a:bodyPr wrap="square" rtlCol="0">
            <a:spAutoFit/>
          </a:bodyPr>
          <a:lstStyle/>
          <a:p>
            <a:r>
              <a:rPr lang="en-US" sz="1200" b="0" i="0" dirty="0">
                <a:solidFill>
                  <a:srgbClr val="000000"/>
                </a:solidFill>
                <a:effectLst/>
              </a:rPr>
              <a:t>The Equity Fund invests in the S&amp;P 500 using an exchange traded fund that tracks the S&amp;P 500 index.    </a:t>
            </a:r>
            <a:endParaRPr lang="en-US" sz="1200" dirty="0"/>
          </a:p>
        </p:txBody>
      </p:sp>
      <p:graphicFrame>
        <p:nvGraphicFramePr>
          <p:cNvPr id="11" name="aatabl">
            <a:extLst>
              <a:ext uri="{FF2B5EF4-FFF2-40B4-BE49-F238E27FC236}">
                <a16:creationId xmlns:a16="http://schemas.microsoft.com/office/drawing/2014/main" id="{3EE10EE5-ABF2-AB84-6347-3E7265F30752}"/>
              </a:ext>
            </a:extLst>
          </p:cNvPr>
          <p:cNvGraphicFramePr>
            <a:graphicFrameLocks/>
          </p:cNvGraphicFramePr>
          <p:nvPr>
            <p:custDataLst>
              <p:tags r:id="rId1"/>
            </p:custDataLst>
            <p:extLst>
              <p:ext uri="{D42A27DB-BD31-4B8C-83A1-F6EECF244321}">
                <p14:modId xmlns:p14="http://schemas.microsoft.com/office/powerpoint/2010/main" val="2831136904"/>
              </p:ext>
            </p:extLst>
          </p:nvPr>
        </p:nvGraphicFramePr>
        <p:xfrm>
          <a:off x="5029199" y="1853952"/>
          <a:ext cx="3785229" cy="1280160"/>
        </p:xfrm>
        <a:graphic>
          <a:graphicData uri="http://schemas.openxmlformats.org/drawingml/2006/table">
            <a:tbl>
              <a:tblPr firstRow="1" bandRow="1">
                <a:tableStyleId>{74C1A8A3-306A-4EB7-A6B1-4F7E0EB9C5D6}</a:tableStyleId>
              </a:tblPr>
              <a:tblGrid>
                <a:gridCol w="1585888">
                  <a:extLst>
                    <a:ext uri="{9D8B030D-6E8A-4147-A177-3AD203B41FA5}">
                      <a16:colId xmlns:a16="http://schemas.microsoft.com/office/drawing/2014/main" val="3953029608"/>
                    </a:ext>
                  </a:extLst>
                </a:gridCol>
                <a:gridCol w="1015245">
                  <a:extLst>
                    <a:ext uri="{9D8B030D-6E8A-4147-A177-3AD203B41FA5}">
                      <a16:colId xmlns:a16="http://schemas.microsoft.com/office/drawing/2014/main" val="977207878"/>
                    </a:ext>
                  </a:extLst>
                </a:gridCol>
                <a:gridCol w="1184096">
                  <a:extLst>
                    <a:ext uri="{9D8B030D-6E8A-4147-A177-3AD203B41FA5}">
                      <a16:colId xmlns:a16="http://schemas.microsoft.com/office/drawing/2014/main" val="3374177364"/>
                    </a:ext>
                  </a:extLst>
                </a:gridCol>
              </a:tblGrid>
              <a:tr h="264579">
                <a:tc>
                  <a:txBody>
                    <a:bodyPr/>
                    <a:lstStyle/>
                    <a:p>
                      <a:r>
                        <a:rPr lang="en-US" sz="1200" b="1" dirty="0">
                          <a:latin typeface="+mn-lt"/>
                        </a:rPr>
                        <a:t>Description</a:t>
                      </a:r>
                      <a:endParaRPr lang="en-US" sz="1200" b="1" dirty="0">
                        <a:latin typeface="+mn-lt"/>
                        <a:cs typeface="Arial" panose="020B0604020202020204" pitchFamily="34" charset="0"/>
                      </a:endParaRPr>
                    </a:p>
                  </a:txBody>
                  <a:tcPr marL="35500" marR="0" marT="0" marB="0" anchor="ctr"/>
                </a:tc>
                <a:tc>
                  <a:txBody>
                    <a:bodyPr/>
                    <a:lstStyle/>
                    <a:p>
                      <a:pPr algn="r"/>
                      <a:r>
                        <a:rPr lang="en-US" sz="1200" b="1" dirty="0">
                          <a:latin typeface="+mn-lt"/>
                        </a:rPr>
                        <a:t>Market </a:t>
                      </a:r>
                    </a:p>
                    <a:p>
                      <a:pPr algn="r"/>
                      <a:r>
                        <a:rPr lang="en-US" sz="1200" b="1" dirty="0">
                          <a:latin typeface="+mn-lt"/>
                        </a:rPr>
                        <a:t>Value ($)</a:t>
                      </a:r>
                      <a:endParaRPr lang="en-US" sz="1200" b="1" dirty="0">
                        <a:latin typeface="+mn-lt"/>
                        <a:cs typeface="Arial" panose="020B0604020202020204" pitchFamily="34" charset="0"/>
                      </a:endParaRPr>
                    </a:p>
                  </a:txBody>
                  <a:tcPr marL="17750" marR="44375" marT="0" marB="0" anchor="ctr"/>
                </a:tc>
                <a:tc>
                  <a:txBody>
                    <a:bodyPr/>
                    <a:lstStyle/>
                    <a:p>
                      <a:pPr algn="r"/>
                      <a:r>
                        <a:rPr lang="en-US" sz="1200" b="1" dirty="0">
                          <a:latin typeface="+mn-lt"/>
                        </a:rPr>
                        <a:t>Portfolio </a:t>
                      </a:r>
                    </a:p>
                    <a:p>
                      <a:pPr algn="r"/>
                      <a:r>
                        <a:rPr lang="en-US" sz="1200" b="1" dirty="0">
                          <a:latin typeface="+mn-lt"/>
                        </a:rPr>
                        <a:t>Allocation</a:t>
                      </a:r>
                      <a:endParaRPr lang="en-US" sz="1200" b="1" dirty="0">
                        <a:latin typeface="+mn-lt"/>
                        <a:cs typeface="Arial" panose="020B0604020202020204" pitchFamily="34" charset="0"/>
                      </a:endParaRPr>
                    </a:p>
                  </a:txBody>
                  <a:tcPr marL="0" marR="100584" marT="0" marB="0" anchor="ctr"/>
                </a:tc>
                <a:extLst>
                  <a:ext uri="{0D108BD9-81ED-4DB2-BD59-A6C34878D82A}">
                    <a16:rowId xmlns:a16="http://schemas.microsoft.com/office/drawing/2014/main" val="10000"/>
                  </a:ext>
                </a:extLst>
              </a:tr>
              <a:tr h="182880">
                <a:tc>
                  <a:txBody>
                    <a:bodyPr/>
                    <a:lstStyle/>
                    <a:p>
                      <a:r>
                        <a:rPr lang="en-US" sz="1200" b="1" dirty="0">
                          <a:latin typeface="+mn-lt"/>
                        </a:rPr>
                        <a:t>Total Equity </a:t>
                      </a:r>
                      <a:endParaRPr lang="en-US" sz="1200" b="1" dirty="0">
                        <a:latin typeface="+mn-lt"/>
                        <a:cs typeface="Arial" panose="020B0604020202020204" pitchFamily="34" charset="0"/>
                      </a:endParaRPr>
                    </a:p>
                  </a:txBody>
                  <a:tcPr marL="17750" marR="0" marT="0" marB="0" anchor="ctr"/>
                </a:tc>
                <a:tc>
                  <a:txBody>
                    <a:bodyPr/>
                    <a:lstStyle/>
                    <a:p>
                      <a:pPr marL="0" marR="0" lvl="0" indent="0" algn="r" defTabSz="342807" rtl="0" eaLnBrk="1" fontAlgn="auto" latinLnBrk="0" hangingPunct="1">
                        <a:lnSpc>
                          <a:spcPct val="100000"/>
                        </a:lnSpc>
                        <a:spcBef>
                          <a:spcPts val="0"/>
                        </a:spcBef>
                        <a:spcAft>
                          <a:spcPts val="0"/>
                        </a:spcAft>
                        <a:buClrTx/>
                        <a:buSzTx/>
                        <a:buFontTx/>
                        <a:buNone/>
                        <a:tabLst/>
                        <a:defRPr/>
                      </a:pPr>
                      <a:r>
                        <a:rPr lang="en-US" sz="1200" b="0" dirty="0">
                          <a:latin typeface="+mn-lt"/>
                        </a:rPr>
                        <a:t>15,794,699</a:t>
                      </a:r>
                      <a:endParaRPr lang="en-US" sz="1200" b="0" dirty="0">
                        <a:latin typeface="+mn-lt"/>
                        <a:cs typeface="Arial" panose="020B0604020202020204" pitchFamily="34" charset="0"/>
                      </a:endParaRPr>
                    </a:p>
                  </a:txBody>
                  <a:tcPr marL="17750" marR="97626" marT="0" marB="0" anchor="ctr"/>
                </a:tc>
                <a:tc>
                  <a:txBody>
                    <a:bodyPr/>
                    <a:lstStyle/>
                    <a:p>
                      <a:pPr marL="0" marR="0" lvl="0" indent="0" algn="r" defTabSz="342807" rtl="0" eaLnBrk="1" fontAlgn="auto" latinLnBrk="0" hangingPunct="1">
                        <a:lnSpc>
                          <a:spcPct val="100000"/>
                        </a:lnSpc>
                        <a:spcBef>
                          <a:spcPts val="0"/>
                        </a:spcBef>
                        <a:spcAft>
                          <a:spcPts val="0"/>
                        </a:spcAft>
                        <a:buClrTx/>
                        <a:buSzTx/>
                        <a:buFontTx/>
                        <a:buNone/>
                        <a:tabLst/>
                        <a:defRPr/>
                      </a:pPr>
                      <a:r>
                        <a:rPr lang="en-US" sz="1200" b="0" dirty="0">
                          <a:latin typeface="+mn-lt"/>
                        </a:rPr>
                        <a:t>99.0%</a:t>
                      </a:r>
                      <a:endParaRPr lang="en-US" sz="1200" b="0" dirty="0">
                        <a:latin typeface="+mn-lt"/>
                        <a:cs typeface="Arial" panose="020B0604020202020204" pitchFamily="34" charset="0"/>
                      </a:endParaRPr>
                    </a:p>
                  </a:txBody>
                  <a:tcPr marL="44375" marR="100584" marT="0" marB="0" anchor="ctr"/>
                </a:tc>
                <a:extLst>
                  <a:ext uri="{0D108BD9-81ED-4DB2-BD59-A6C34878D82A}">
                    <a16:rowId xmlns:a16="http://schemas.microsoft.com/office/drawing/2014/main" val="10001"/>
                  </a:ext>
                </a:extLst>
              </a:tr>
              <a:tr h="182880">
                <a:tc>
                  <a:txBody>
                    <a:bodyPr/>
                    <a:lstStyle/>
                    <a:p>
                      <a:pPr marL="137160">
                        <a:spcBef>
                          <a:spcPts val="0"/>
                        </a:spcBef>
                      </a:pPr>
                      <a:r>
                        <a:rPr lang="en-US" sz="1200" b="0" dirty="0">
                          <a:latin typeface="+mn-lt"/>
                        </a:rPr>
                        <a:t>Large Cap Equity </a:t>
                      </a:r>
                      <a:endParaRPr lang="en-US" sz="1200" b="0" i="1" dirty="0">
                        <a:latin typeface="+mn-lt"/>
                        <a:cs typeface="Arial" panose="020B0604020202020204" pitchFamily="34" charset="0"/>
                      </a:endParaRPr>
                    </a:p>
                  </a:txBody>
                  <a:tcPr marL="17750" marR="0" marT="0" marB="0" anchor="ctr"/>
                </a:tc>
                <a:tc>
                  <a:txBody>
                    <a:bodyPr/>
                    <a:lstStyle/>
                    <a:p>
                      <a:pPr marL="0" marR="0" lvl="0" indent="0" algn="r" defTabSz="342807" rtl="0" eaLnBrk="1" fontAlgn="auto" latinLnBrk="0" hangingPunct="1">
                        <a:lnSpc>
                          <a:spcPct val="100000"/>
                        </a:lnSpc>
                        <a:spcBef>
                          <a:spcPts val="0"/>
                        </a:spcBef>
                        <a:spcAft>
                          <a:spcPts val="0"/>
                        </a:spcAft>
                        <a:buClrTx/>
                        <a:buSzTx/>
                        <a:buFontTx/>
                        <a:buNone/>
                        <a:tabLst/>
                        <a:defRPr/>
                      </a:pPr>
                      <a:r>
                        <a:rPr lang="en-US" sz="1200" b="0" dirty="0">
                          <a:latin typeface="+mn-lt"/>
                        </a:rPr>
                        <a:t>15,794,699</a:t>
                      </a:r>
                      <a:endParaRPr lang="en-US" sz="1200" b="0" dirty="0">
                        <a:latin typeface="+mn-lt"/>
                        <a:cs typeface="Arial" panose="020B0604020202020204" pitchFamily="34" charset="0"/>
                      </a:endParaRPr>
                    </a:p>
                  </a:txBody>
                  <a:tcPr marL="17750" marR="97626" marT="0" marB="0" anchor="ctr"/>
                </a:tc>
                <a:tc>
                  <a:txBody>
                    <a:bodyPr/>
                    <a:lstStyle/>
                    <a:p>
                      <a:pPr marL="0" marR="0" lvl="0" indent="0" algn="r" defTabSz="342807" rtl="0" eaLnBrk="1" fontAlgn="auto" latinLnBrk="0" hangingPunct="1">
                        <a:lnSpc>
                          <a:spcPct val="100000"/>
                        </a:lnSpc>
                        <a:spcBef>
                          <a:spcPts val="0"/>
                        </a:spcBef>
                        <a:spcAft>
                          <a:spcPts val="0"/>
                        </a:spcAft>
                        <a:buClrTx/>
                        <a:buSzTx/>
                        <a:buFontTx/>
                        <a:buNone/>
                        <a:tabLst/>
                        <a:defRPr/>
                      </a:pPr>
                      <a:r>
                        <a:rPr lang="en-US" sz="1200" b="0" dirty="0">
                          <a:latin typeface="+mn-lt"/>
                        </a:rPr>
                        <a:t>99.0%</a:t>
                      </a:r>
                      <a:endParaRPr lang="en-US" sz="1200" b="0" dirty="0">
                        <a:latin typeface="+mn-lt"/>
                        <a:cs typeface="Arial" panose="020B0604020202020204" pitchFamily="34" charset="0"/>
                      </a:endParaRPr>
                    </a:p>
                  </a:txBody>
                  <a:tcPr marL="44375" marR="100584" marT="0" marB="0" anchor="ctr"/>
                </a:tc>
                <a:extLst>
                  <a:ext uri="{0D108BD9-81ED-4DB2-BD59-A6C34878D82A}">
                    <a16:rowId xmlns:a16="http://schemas.microsoft.com/office/drawing/2014/main" val="10002"/>
                  </a:ext>
                </a:extLst>
              </a:tr>
              <a:tr h="182880">
                <a:tc>
                  <a:txBody>
                    <a:bodyPr/>
                    <a:lstStyle/>
                    <a:p>
                      <a:r>
                        <a:rPr lang="en-US" sz="1200" b="1" dirty="0">
                          <a:latin typeface="+mn-lt"/>
                        </a:rPr>
                        <a:t>Total Short Term </a:t>
                      </a:r>
                      <a:endParaRPr lang="en-US" sz="1200" b="1" dirty="0">
                        <a:latin typeface="+mn-lt"/>
                        <a:cs typeface="Arial" panose="020B0604020202020204" pitchFamily="34" charset="0"/>
                      </a:endParaRPr>
                    </a:p>
                  </a:txBody>
                  <a:tcPr marL="17750" marR="0" marT="0" marB="0" anchor="ctr"/>
                </a:tc>
                <a:tc>
                  <a:txBody>
                    <a:bodyPr/>
                    <a:lstStyle/>
                    <a:p>
                      <a:pPr marL="0" marR="0" lvl="0" indent="0" algn="r" defTabSz="342807" rtl="0" eaLnBrk="1" fontAlgn="auto" latinLnBrk="0" hangingPunct="1">
                        <a:lnSpc>
                          <a:spcPct val="100000"/>
                        </a:lnSpc>
                        <a:spcBef>
                          <a:spcPts val="0"/>
                        </a:spcBef>
                        <a:spcAft>
                          <a:spcPts val="0"/>
                        </a:spcAft>
                        <a:buClrTx/>
                        <a:buSzTx/>
                        <a:buFontTx/>
                        <a:buNone/>
                        <a:tabLst/>
                        <a:defRPr/>
                      </a:pPr>
                      <a:r>
                        <a:rPr lang="en-US" sz="1200" b="0" dirty="0">
                          <a:latin typeface="+mn-lt"/>
                        </a:rPr>
                        <a:t>155,338</a:t>
                      </a:r>
                      <a:endParaRPr lang="en-US" sz="1200" b="0" dirty="0">
                        <a:latin typeface="+mn-lt"/>
                        <a:cs typeface="Arial" panose="020B0604020202020204" pitchFamily="34" charset="0"/>
                      </a:endParaRPr>
                    </a:p>
                  </a:txBody>
                  <a:tcPr marL="17750" marR="97626" marT="0" marB="0" anchor="ctr"/>
                </a:tc>
                <a:tc>
                  <a:txBody>
                    <a:bodyPr/>
                    <a:lstStyle/>
                    <a:p>
                      <a:pPr marL="0" marR="0" lvl="0" indent="0" algn="r" defTabSz="342807" rtl="0" eaLnBrk="1" fontAlgn="auto" latinLnBrk="0" hangingPunct="1">
                        <a:lnSpc>
                          <a:spcPct val="100000"/>
                        </a:lnSpc>
                        <a:spcBef>
                          <a:spcPts val="0"/>
                        </a:spcBef>
                        <a:spcAft>
                          <a:spcPts val="0"/>
                        </a:spcAft>
                        <a:buClrTx/>
                        <a:buSzTx/>
                        <a:buFontTx/>
                        <a:buNone/>
                        <a:tabLst/>
                        <a:defRPr/>
                      </a:pPr>
                      <a:r>
                        <a:rPr lang="en-US" sz="1200" b="0" dirty="0">
                          <a:latin typeface="+mn-lt"/>
                        </a:rPr>
                        <a:t>1.0%</a:t>
                      </a:r>
                      <a:endParaRPr lang="en-US" sz="1200" b="0" dirty="0">
                        <a:latin typeface="+mn-lt"/>
                        <a:cs typeface="Arial" panose="020B0604020202020204" pitchFamily="34" charset="0"/>
                      </a:endParaRPr>
                    </a:p>
                  </a:txBody>
                  <a:tcPr marL="44375" marR="100584" marT="0" marB="0" anchor="ctr"/>
                </a:tc>
                <a:extLst>
                  <a:ext uri="{0D108BD9-81ED-4DB2-BD59-A6C34878D82A}">
                    <a16:rowId xmlns:a16="http://schemas.microsoft.com/office/drawing/2014/main" val="10003"/>
                  </a:ext>
                </a:extLst>
              </a:tr>
              <a:tr h="0">
                <a:tc>
                  <a:txBody>
                    <a:bodyPr/>
                    <a:lstStyle/>
                    <a:p>
                      <a:endParaRPr lang="en-US" sz="1200" b="1" dirty="0">
                        <a:latin typeface="+mn-lt"/>
                        <a:cs typeface="Arial" panose="020B0604020202020204" pitchFamily="34" charset="0"/>
                      </a:endParaRPr>
                    </a:p>
                  </a:txBody>
                  <a:tcPr marL="17750" marR="0" marT="0" marB="0" anchor="ctr"/>
                </a:tc>
                <a:tc>
                  <a:txBody>
                    <a:bodyPr/>
                    <a:lstStyle/>
                    <a:p>
                      <a:pPr marL="0" marR="0" lvl="0" indent="0" algn="r" defTabSz="342807" rtl="0" eaLnBrk="1" fontAlgn="auto" latinLnBrk="0" hangingPunct="1">
                        <a:lnSpc>
                          <a:spcPct val="100000"/>
                        </a:lnSpc>
                        <a:spcBef>
                          <a:spcPts val="0"/>
                        </a:spcBef>
                        <a:spcAft>
                          <a:spcPts val="0"/>
                        </a:spcAft>
                        <a:buClrTx/>
                        <a:buSzTx/>
                        <a:buFontTx/>
                        <a:buNone/>
                        <a:tabLst/>
                        <a:defRPr/>
                      </a:pPr>
                      <a:endParaRPr lang="en-US" sz="1200" b="0" dirty="0">
                        <a:latin typeface="+mn-lt"/>
                        <a:cs typeface="Arial" panose="020B0604020202020204" pitchFamily="34" charset="0"/>
                      </a:endParaRPr>
                    </a:p>
                  </a:txBody>
                  <a:tcPr marL="17750" marR="97626" marT="0" marB="0" anchor="ctr"/>
                </a:tc>
                <a:tc>
                  <a:txBody>
                    <a:bodyPr/>
                    <a:lstStyle/>
                    <a:p>
                      <a:pPr marL="0" marR="0" lvl="0" indent="0" algn="r" defTabSz="342807" rtl="0" eaLnBrk="1" fontAlgn="auto" latinLnBrk="0" hangingPunct="1">
                        <a:lnSpc>
                          <a:spcPct val="100000"/>
                        </a:lnSpc>
                        <a:spcBef>
                          <a:spcPts val="0"/>
                        </a:spcBef>
                        <a:spcAft>
                          <a:spcPts val="0"/>
                        </a:spcAft>
                        <a:buClrTx/>
                        <a:buSzTx/>
                        <a:buFontTx/>
                        <a:buNone/>
                        <a:tabLst/>
                        <a:defRPr/>
                      </a:pPr>
                      <a:endParaRPr lang="en-US" sz="1200" b="0" dirty="0">
                        <a:latin typeface="+mn-lt"/>
                        <a:cs typeface="Arial" panose="020B0604020202020204" pitchFamily="34" charset="0"/>
                      </a:endParaRPr>
                    </a:p>
                  </a:txBody>
                  <a:tcPr marL="44375" marR="603504" marT="0" marB="0" anchor="ctr"/>
                </a:tc>
                <a:extLst>
                  <a:ext uri="{0D108BD9-81ED-4DB2-BD59-A6C34878D82A}">
                    <a16:rowId xmlns:a16="http://schemas.microsoft.com/office/drawing/2014/main" val="10004"/>
                  </a:ext>
                </a:extLst>
              </a:tr>
              <a:tr h="182880">
                <a:tc>
                  <a:txBody>
                    <a:bodyPr/>
                    <a:lstStyle/>
                    <a:p>
                      <a:r>
                        <a:rPr lang="en-US" sz="1200" b="1" dirty="0">
                          <a:latin typeface="+mn-lt"/>
                        </a:rPr>
                        <a:t>Total Portfolio</a:t>
                      </a:r>
                      <a:endParaRPr lang="en-US" sz="1200" b="1" dirty="0">
                        <a:latin typeface="+mn-lt"/>
                        <a:cs typeface="Arial" panose="020B0604020202020204" pitchFamily="34" charset="0"/>
                      </a:endParaRPr>
                    </a:p>
                  </a:txBody>
                  <a:tcPr marL="17750" marR="0" marT="0" marB="0" anchor="ctr"/>
                </a:tc>
                <a:tc>
                  <a:txBody>
                    <a:bodyPr/>
                    <a:lstStyle/>
                    <a:p>
                      <a:pPr marL="0" marR="0" lvl="0" indent="0" algn="r" defTabSz="342807" rtl="0" eaLnBrk="1" fontAlgn="auto" latinLnBrk="0" hangingPunct="1">
                        <a:lnSpc>
                          <a:spcPct val="100000"/>
                        </a:lnSpc>
                        <a:spcBef>
                          <a:spcPts val="0"/>
                        </a:spcBef>
                        <a:spcAft>
                          <a:spcPts val="0"/>
                        </a:spcAft>
                        <a:buClrTx/>
                        <a:buSzTx/>
                        <a:buFontTx/>
                        <a:buNone/>
                        <a:tabLst/>
                        <a:defRPr/>
                      </a:pPr>
                      <a:r>
                        <a:rPr lang="en-US" sz="1200" b="0" dirty="0">
                          <a:latin typeface="+mn-lt"/>
                        </a:rPr>
                        <a:t>15,950,038</a:t>
                      </a:r>
                      <a:endParaRPr lang="en-US" sz="1200" b="0" dirty="0">
                        <a:latin typeface="+mn-lt"/>
                        <a:cs typeface="Arial" panose="020B0604020202020204" pitchFamily="34" charset="0"/>
                      </a:endParaRPr>
                    </a:p>
                  </a:txBody>
                  <a:tcPr marL="17750" marR="97626" marT="0" marB="0" anchor="ctr"/>
                </a:tc>
                <a:tc>
                  <a:txBody>
                    <a:bodyPr/>
                    <a:lstStyle/>
                    <a:p>
                      <a:pPr marL="0" marR="0" lvl="0" indent="0" algn="r" defTabSz="342807"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mn-lt"/>
                        </a:rPr>
                        <a:t>100.0%    </a:t>
                      </a:r>
                      <a:endParaRPr lang="en-US" sz="1200" b="0" kern="1200" dirty="0">
                        <a:solidFill>
                          <a:schemeClr val="dk1"/>
                        </a:solidFill>
                        <a:latin typeface="+mn-lt"/>
                        <a:ea typeface="+mn-ea"/>
                        <a:cs typeface="Arial" panose="020B0604020202020204" pitchFamily="34" charset="0"/>
                      </a:endParaRPr>
                    </a:p>
                  </a:txBody>
                  <a:tcPr marL="44375" marR="100584" marT="0" marB="0" anchor="ctr"/>
                </a:tc>
                <a:extLst>
                  <a:ext uri="{0D108BD9-81ED-4DB2-BD59-A6C34878D82A}">
                    <a16:rowId xmlns:a16="http://schemas.microsoft.com/office/drawing/2014/main" val="10005"/>
                  </a:ext>
                </a:extLst>
              </a:tr>
            </a:tbl>
          </a:graphicData>
        </a:graphic>
      </p:graphicFrame>
      <p:graphicFrame>
        <p:nvGraphicFramePr>
          <p:cNvPr id="12" name="TPP Chart">
            <a:extLst>
              <a:ext uri="{FF2B5EF4-FFF2-40B4-BE49-F238E27FC236}">
                <a16:creationId xmlns:a16="http://schemas.microsoft.com/office/drawing/2014/main" id="{AAE36F0C-1890-F66F-959A-4EE126FC9D9A}"/>
              </a:ext>
            </a:extLst>
          </p:cNvPr>
          <p:cNvGraphicFramePr/>
          <p:nvPr>
            <p:custDataLst>
              <p:tags r:id="rId2"/>
            </p:custDataLst>
            <p:extLst>
              <p:ext uri="{D42A27DB-BD31-4B8C-83A1-F6EECF244321}">
                <p14:modId xmlns:p14="http://schemas.microsoft.com/office/powerpoint/2010/main" val="3561282649"/>
              </p:ext>
            </p:extLst>
          </p:nvPr>
        </p:nvGraphicFramePr>
        <p:xfrm>
          <a:off x="783618" y="3437125"/>
          <a:ext cx="6785526" cy="207348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3" name="TotalPP">
            <a:extLst>
              <a:ext uri="{FF2B5EF4-FFF2-40B4-BE49-F238E27FC236}">
                <a16:creationId xmlns:a16="http://schemas.microsoft.com/office/drawing/2014/main" id="{CD3DB388-E435-690C-3366-45426955B172}"/>
              </a:ext>
            </a:extLst>
          </p:cNvPr>
          <p:cNvGraphicFramePr>
            <a:graphicFrameLocks noGrp="1"/>
          </p:cNvGraphicFramePr>
          <p:nvPr>
            <p:custDataLst>
              <p:tags r:id="rId3"/>
            </p:custDataLst>
            <p:extLst>
              <p:ext uri="{D42A27DB-BD31-4B8C-83A1-F6EECF244321}">
                <p14:modId xmlns:p14="http://schemas.microsoft.com/office/powerpoint/2010/main" val="937690680"/>
              </p:ext>
            </p:extLst>
          </p:nvPr>
        </p:nvGraphicFramePr>
        <p:xfrm>
          <a:off x="875711" y="5823860"/>
          <a:ext cx="6311898" cy="1075410"/>
        </p:xfrm>
        <a:graphic>
          <a:graphicData uri="http://schemas.openxmlformats.org/drawingml/2006/table">
            <a:tbl>
              <a:tblPr firstRow="1" bandRow="1">
                <a:tableStyleId>{74C1A8A3-306A-4EB7-A6B1-4F7E0EB9C5D6}</a:tableStyleId>
              </a:tblPr>
              <a:tblGrid>
                <a:gridCol w="2292894">
                  <a:extLst>
                    <a:ext uri="{9D8B030D-6E8A-4147-A177-3AD203B41FA5}">
                      <a16:colId xmlns:a16="http://schemas.microsoft.com/office/drawing/2014/main" val="20000"/>
                    </a:ext>
                  </a:extLst>
                </a:gridCol>
                <a:gridCol w="1004751">
                  <a:extLst>
                    <a:ext uri="{9D8B030D-6E8A-4147-A177-3AD203B41FA5}">
                      <a16:colId xmlns:a16="http://schemas.microsoft.com/office/drawing/2014/main" val="20001"/>
                    </a:ext>
                  </a:extLst>
                </a:gridCol>
                <a:gridCol w="1004751">
                  <a:extLst>
                    <a:ext uri="{9D8B030D-6E8A-4147-A177-3AD203B41FA5}">
                      <a16:colId xmlns:a16="http://schemas.microsoft.com/office/drawing/2014/main" val="20003"/>
                    </a:ext>
                  </a:extLst>
                </a:gridCol>
                <a:gridCol w="1004751">
                  <a:extLst>
                    <a:ext uri="{9D8B030D-6E8A-4147-A177-3AD203B41FA5}">
                      <a16:colId xmlns:a16="http://schemas.microsoft.com/office/drawing/2014/main" val="20004"/>
                    </a:ext>
                  </a:extLst>
                </a:gridCol>
                <a:gridCol w="1004751">
                  <a:extLst>
                    <a:ext uri="{9D8B030D-6E8A-4147-A177-3AD203B41FA5}">
                      <a16:colId xmlns:a16="http://schemas.microsoft.com/office/drawing/2014/main" val="2292663154"/>
                    </a:ext>
                  </a:extLst>
                </a:gridCol>
              </a:tblGrid>
              <a:tr h="269650">
                <a:tc>
                  <a:txBody>
                    <a:bodyPr/>
                    <a:lstStyle/>
                    <a:p>
                      <a:pPr algn="l"/>
                      <a:r>
                        <a:rPr lang="en-US" sz="1200" dirty="0">
                          <a:latin typeface="+mn-lt"/>
                        </a:rPr>
                        <a:t>Description</a:t>
                      </a:r>
                      <a:endParaRPr lang="en-US" sz="1200" i="0" dirty="0">
                        <a:latin typeface="+mn-lt"/>
                        <a:cs typeface="Arial" panose="020B0604020202020204" pitchFamily="34" charset="0"/>
                      </a:endParaRPr>
                    </a:p>
                  </a:txBody>
                  <a:tcPr marL="8068" marR="0" marT="40341" marB="40341" anchor="b"/>
                </a:tc>
                <a:tc>
                  <a:txBody>
                    <a:bodyPr/>
                    <a:lstStyle/>
                    <a:p>
                      <a:pPr algn="ctr"/>
                      <a:r>
                        <a:rPr lang="en-US" sz="1200" dirty="0">
                          <a:latin typeface="+mn-lt"/>
                        </a:rPr>
                        <a:t>3 Month </a:t>
                      </a:r>
                      <a:endParaRPr lang="en-US" sz="1200" i="0" dirty="0">
                        <a:latin typeface="+mn-lt"/>
                        <a:cs typeface="Arial" panose="020B0604020202020204" pitchFamily="34" charset="0"/>
                      </a:endParaRPr>
                    </a:p>
                  </a:txBody>
                  <a:tcPr marL="8068" marR="0" marT="40341" marB="40341" anchor="b"/>
                </a:tc>
                <a:tc>
                  <a:txBody>
                    <a:bodyPr/>
                    <a:lstStyle/>
                    <a:p>
                      <a:pPr algn="ctr"/>
                      <a:r>
                        <a:rPr lang="en-US" sz="1200" dirty="0">
                          <a:latin typeface="+mn-lt"/>
                        </a:rPr>
                        <a:t>1 Year </a:t>
                      </a:r>
                      <a:endParaRPr lang="en-US" sz="1200" i="0" dirty="0">
                        <a:latin typeface="+mn-lt"/>
                        <a:cs typeface="Arial" panose="020B0604020202020204" pitchFamily="34" charset="0"/>
                      </a:endParaRPr>
                    </a:p>
                  </a:txBody>
                  <a:tcPr marL="8068" marR="0" marT="40341" marB="40341" anchor="b"/>
                </a:tc>
                <a:tc>
                  <a:txBody>
                    <a:bodyPr/>
                    <a:lstStyle/>
                    <a:p>
                      <a:pPr algn="ctr"/>
                      <a:r>
                        <a:rPr lang="en-US" sz="1200" dirty="0">
                          <a:latin typeface="+mn-lt"/>
                        </a:rPr>
                        <a:t>3 Year </a:t>
                      </a:r>
                      <a:endParaRPr lang="en-US" sz="1200" i="0" dirty="0">
                        <a:latin typeface="+mn-lt"/>
                        <a:cs typeface="Arial" panose="020B0604020202020204" pitchFamily="34" charset="0"/>
                      </a:endParaRPr>
                    </a:p>
                  </a:txBody>
                  <a:tcPr marL="8068" marR="0" marT="40341" marB="40341" anchor="b"/>
                </a:tc>
                <a:tc>
                  <a:txBody>
                    <a:bodyPr/>
                    <a:lstStyle/>
                    <a:p>
                      <a:pPr algn="ctr"/>
                      <a:r>
                        <a:rPr lang="en-US" sz="1200" dirty="0">
                          <a:latin typeface="+mn-lt"/>
                        </a:rPr>
                        <a:t>ITD** </a:t>
                      </a:r>
                      <a:endParaRPr lang="en-US" sz="1200" i="0" dirty="0">
                        <a:latin typeface="+mn-lt"/>
                        <a:cs typeface="Arial" panose="020B0604020202020204" pitchFamily="34" charset="0"/>
                      </a:endParaRPr>
                    </a:p>
                  </a:txBody>
                  <a:tcPr marL="8068" marR="0" marT="40341" marB="40341" anchor="b"/>
                </a:tc>
                <a:extLst>
                  <a:ext uri="{0D108BD9-81ED-4DB2-BD59-A6C34878D82A}">
                    <a16:rowId xmlns:a16="http://schemas.microsoft.com/office/drawing/2014/main" val="10000"/>
                  </a:ext>
                </a:extLst>
              </a:tr>
              <a:tr h="271099">
                <a:tc>
                  <a:txBody>
                    <a:bodyPr/>
                    <a:lstStyle/>
                    <a:p>
                      <a:pPr algn="l"/>
                      <a:r>
                        <a:rPr lang="en-US" sz="1200" b="1" dirty="0">
                          <a:latin typeface="+mn-lt"/>
                        </a:rPr>
                        <a:t>Total Portfolio (Gross) </a:t>
                      </a:r>
                      <a:endParaRPr lang="en-US" sz="1200" b="1" i="0" dirty="0">
                        <a:latin typeface="+mn-lt"/>
                        <a:cs typeface="Arial" panose="020B0604020202020204" pitchFamily="34" charset="0"/>
                      </a:endParaRPr>
                    </a:p>
                  </a:txBody>
                  <a:tcPr marL="8068" marR="0" marT="0" marB="0" anchor="ctr"/>
                </a:tc>
                <a:tc>
                  <a:txBody>
                    <a:bodyPr/>
                    <a:lstStyle/>
                    <a:p>
                      <a:pPr algn="ctr"/>
                      <a:r>
                        <a:rPr lang="en-US" sz="1200" b="1" dirty="0">
                          <a:latin typeface="+mn-lt"/>
                        </a:rPr>
                        <a:t>4.29%</a:t>
                      </a:r>
                      <a:endParaRPr lang="en-US" sz="1200" b="1" i="0" dirty="0">
                        <a:latin typeface="+mn-lt"/>
                        <a:cs typeface="Arial" panose="020B0604020202020204" pitchFamily="34" charset="0"/>
                      </a:endParaRPr>
                    </a:p>
                  </a:txBody>
                  <a:tcPr marL="8068" marR="0" marT="40341" marB="40341" anchor="ctr"/>
                </a:tc>
                <a:tc>
                  <a:txBody>
                    <a:bodyPr/>
                    <a:lstStyle/>
                    <a:p>
                      <a:pPr algn="ctr"/>
                      <a:r>
                        <a:rPr lang="en-US" sz="1200" b="1" dirty="0">
                          <a:latin typeface="+mn-lt"/>
                        </a:rPr>
                        <a:t>23.55%</a:t>
                      </a:r>
                      <a:endParaRPr lang="en-US" sz="1200" b="1" i="0" dirty="0">
                        <a:latin typeface="+mn-lt"/>
                        <a:cs typeface="Arial" panose="020B0604020202020204" pitchFamily="34" charset="0"/>
                      </a:endParaRPr>
                    </a:p>
                  </a:txBody>
                  <a:tcPr marL="8068" marR="0" marT="40341" marB="40341" anchor="ctr"/>
                </a:tc>
                <a:tc>
                  <a:txBody>
                    <a:bodyPr/>
                    <a:lstStyle/>
                    <a:p>
                      <a:pPr algn="ctr"/>
                      <a:r>
                        <a:rPr lang="en-US" sz="1200" b="1" dirty="0">
                          <a:latin typeface="+mn-lt"/>
                        </a:rPr>
                        <a:t>9.74%</a:t>
                      </a:r>
                      <a:endParaRPr lang="en-US" sz="1200" b="1" i="0" dirty="0">
                        <a:latin typeface="+mn-lt"/>
                        <a:cs typeface="Arial" panose="020B0604020202020204" pitchFamily="34" charset="0"/>
                      </a:endParaRPr>
                    </a:p>
                  </a:txBody>
                  <a:tcPr marL="8068" marR="0" marT="40341" marB="40341" anchor="ctr"/>
                </a:tc>
                <a:tc>
                  <a:txBody>
                    <a:bodyPr/>
                    <a:lstStyle/>
                    <a:p>
                      <a:pPr algn="ctr"/>
                      <a:r>
                        <a:rPr lang="en-US" sz="1200" b="1" dirty="0">
                          <a:latin typeface="+mn-lt"/>
                        </a:rPr>
                        <a:t>14.23%</a:t>
                      </a:r>
                      <a:endParaRPr lang="en-US" sz="1200" b="1" i="0" dirty="0">
                        <a:latin typeface="+mn-lt"/>
                        <a:cs typeface="Arial" panose="020B0604020202020204" pitchFamily="34" charset="0"/>
                      </a:endParaRPr>
                    </a:p>
                  </a:txBody>
                  <a:tcPr marL="8068" marR="0" marT="40341" marB="40341" anchor="ctr"/>
                </a:tc>
                <a:extLst>
                  <a:ext uri="{0D108BD9-81ED-4DB2-BD59-A6C34878D82A}">
                    <a16:rowId xmlns:a16="http://schemas.microsoft.com/office/drawing/2014/main" val="10001"/>
                  </a:ext>
                </a:extLst>
              </a:tr>
              <a:tr h="271099">
                <a:tc>
                  <a:txBody>
                    <a:bodyPr/>
                    <a:lstStyle/>
                    <a:p>
                      <a:pPr algn="l"/>
                      <a:r>
                        <a:rPr lang="en-US" sz="1200" b="1" dirty="0">
                          <a:latin typeface="+mn-lt"/>
                        </a:rPr>
                        <a:t>Total Portfolio (Net) </a:t>
                      </a:r>
                      <a:endParaRPr lang="en-US" sz="1200" b="1" i="0" dirty="0">
                        <a:latin typeface="+mn-lt"/>
                        <a:cs typeface="Arial" panose="020B0604020202020204" pitchFamily="34" charset="0"/>
                      </a:endParaRPr>
                    </a:p>
                  </a:txBody>
                  <a:tcPr marL="8068" marR="0" marT="0" marB="0" anchor="ctr"/>
                </a:tc>
                <a:tc>
                  <a:txBody>
                    <a:bodyPr/>
                    <a:lstStyle/>
                    <a:p>
                      <a:pPr algn="ctr"/>
                      <a:r>
                        <a:rPr lang="en-US" sz="1200" b="1" dirty="0">
                          <a:latin typeface="+mn-lt"/>
                        </a:rPr>
                        <a:t>4.24%</a:t>
                      </a:r>
                      <a:endParaRPr lang="en-US" sz="1200" b="1" i="0" dirty="0">
                        <a:latin typeface="+mn-lt"/>
                        <a:cs typeface="Arial" panose="020B0604020202020204" pitchFamily="34" charset="0"/>
                      </a:endParaRPr>
                    </a:p>
                  </a:txBody>
                  <a:tcPr marL="8068" marR="0" marT="40341" marB="40341" anchor="ctr"/>
                </a:tc>
                <a:tc>
                  <a:txBody>
                    <a:bodyPr/>
                    <a:lstStyle/>
                    <a:p>
                      <a:pPr algn="ctr"/>
                      <a:r>
                        <a:rPr lang="en-US" sz="1200" b="1" dirty="0">
                          <a:latin typeface="+mn-lt"/>
                        </a:rPr>
                        <a:t>23.34%</a:t>
                      </a:r>
                      <a:endParaRPr lang="en-US" sz="1200" b="1" i="0" dirty="0">
                        <a:latin typeface="+mn-lt"/>
                        <a:cs typeface="Arial" panose="020B0604020202020204" pitchFamily="34" charset="0"/>
                      </a:endParaRPr>
                    </a:p>
                  </a:txBody>
                  <a:tcPr marL="8068" marR="0" marT="40341" marB="40341" anchor="ctr"/>
                </a:tc>
                <a:tc>
                  <a:txBody>
                    <a:bodyPr/>
                    <a:lstStyle/>
                    <a:p>
                      <a:pPr algn="ctr"/>
                      <a:r>
                        <a:rPr lang="en-US" sz="1200" b="1" dirty="0">
                          <a:latin typeface="+mn-lt"/>
                        </a:rPr>
                        <a:t>9.49%</a:t>
                      </a:r>
                      <a:endParaRPr lang="en-US" sz="1200" b="1" i="0" dirty="0">
                        <a:latin typeface="+mn-lt"/>
                        <a:cs typeface="Arial" panose="020B0604020202020204" pitchFamily="34" charset="0"/>
                      </a:endParaRPr>
                    </a:p>
                  </a:txBody>
                  <a:tcPr marL="8068" marR="0" marT="40341" marB="40341" anchor="ctr"/>
                </a:tc>
                <a:tc>
                  <a:txBody>
                    <a:bodyPr/>
                    <a:lstStyle/>
                    <a:p>
                      <a:pPr algn="ctr"/>
                      <a:r>
                        <a:rPr lang="en-US" sz="1200" b="1" dirty="0">
                          <a:latin typeface="+mn-lt"/>
                        </a:rPr>
                        <a:t>13.98%</a:t>
                      </a:r>
                      <a:endParaRPr lang="en-US" sz="1200" b="1" i="0" dirty="0">
                        <a:latin typeface="+mn-lt"/>
                        <a:cs typeface="Arial" panose="020B0604020202020204" pitchFamily="34" charset="0"/>
                      </a:endParaRPr>
                    </a:p>
                  </a:txBody>
                  <a:tcPr marL="8068" marR="0" marT="40341" marB="40341" anchor="ctr"/>
                </a:tc>
                <a:extLst>
                  <a:ext uri="{0D108BD9-81ED-4DB2-BD59-A6C34878D82A}">
                    <a16:rowId xmlns:a16="http://schemas.microsoft.com/office/drawing/2014/main" val="10002"/>
                  </a:ext>
                </a:extLst>
              </a:tr>
              <a:tr h="249410">
                <a:tc>
                  <a:txBody>
                    <a:bodyPr/>
                    <a:lstStyle/>
                    <a:p>
                      <a:pPr algn="l"/>
                      <a:r>
                        <a:rPr lang="en-US" sz="1200" b="0" dirty="0">
                          <a:latin typeface="+mn-lt"/>
                        </a:rPr>
                        <a:t>S&amp;P 500 TR </a:t>
                      </a:r>
                      <a:endParaRPr lang="en-US" sz="1200" b="0" i="0" dirty="0">
                        <a:latin typeface="+mn-lt"/>
                        <a:cs typeface="Arial" panose="020B0604020202020204" pitchFamily="34" charset="0"/>
                      </a:endParaRPr>
                    </a:p>
                  </a:txBody>
                  <a:tcPr marL="182880" marR="0" marT="0" marB="0" anchor="ctr"/>
                </a:tc>
                <a:tc>
                  <a:txBody>
                    <a:bodyPr/>
                    <a:lstStyle/>
                    <a:p>
                      <a:pPr algn="ctr"/>
                      <a:r>
                        <a:rPr lang="en-US" sz="1200" dirty="0">
                          <a:latin typeface="+mn-lt"/>
                        </a:rPr>
                        <a:t>4.28%</a:t>
                      </a:r>
                      <a:endParaRPr lang="en-US" sz="1200" i="0" dirty="0">
                        <a:latin typeface="+mn-lt"/>
                        <a:cs typeface="Arial" panose="020B0604020202020204" pitchFamily="34" charset="0"/>
                      </a:endParaRPr>
                    </a:p>
                  </a:txBody>
                  <a:tcPr marL="8068" marR="0" marT="40341" marB="40341" anchor="ctr"/>
                </a:tc>
                <a:tc>
                  <a:txBody>
                    <a:bodyPr/>
                    <a:lstStyle/>
                    <a:p>
                      <a:pPr algn="ctr"/>
                      <a:r>
                        <a:rPr lang="en-US" sz="1200" dirty="0">
                          <a:latin typeface="+mn-lt"/>
                        </a:rPr>
                        <a:t>24.56%</a:t>
                      </a:r>
                      <a:endParaRPr lang="en-US" sz="1200" i="0" dirty="0">
                        <a:latin typeface="+mn-lt"/>
                        <a:cs typeface="Arial" panose="020B0604020202020204" pitchFamily="34" charset="0"/>
                      </a:endParaRPr>
                    </a:p>
                  </a:txBody>
                  <a:tcPr marL="8068" marR="0" marT="40341" marB="40341" anchor="ctr"/>
                </a:tc>
                <a:tc>
                  <a:txBody>
                    <a:bodyPr/>
                    <a:lstStyle/>
                    <a:p>
                      <a:pPr algn="ctr"/>
                      <a:r>
                        <a:rPr lang="en-US" sz="1200" dirty="0">
                          <a:latin typeface="+mn-lt"/>
                        </a:rPr>
                        <a:t>10.01%</a:t>
                      </a:r>
                      <a:endParaRPr lang="en-US" sz="1200" i="0" dirty="0">
                        <a:latin typeface="+mn-lt"/>
                        <a:cs typeface="Arial" panose="020B0604020202020204" pitchFamily="34" charset="0"/>
                      </a:endParaRPr>
                    </a:p>
                  </a:txBody>
                  <a:tcPr marL="8068" marR="0" marT="40341" marB="40341" anchor="ctr"/>
                </a:tc>
                <a:tc>
                  <a:txBody>
                    <a:bodyPr/>
                    <a:lstStyle/>
                    <a:p>
                      <a:pPr algn="ctr"/>
                      <a:r>
                        <a:rPr lang="en-US" sz="1200" dirty="0">
                          <a:latin typeface="+mn-lt"/>
                        </a:rPr>
                        <a:t>14.68%</a:t>
                      </a:r>
                      <a:endParaRPr lang="en-US" sz="1200" i="0" dirty="0">
                        <a:latin typeface="+mn-lt"/>
                        <a:cs typeface="Arial" panose="020B0604020202020204" pitchFamily="34" charset="0"/>
                      </a:endParaRPr>
                    </a:p>
                  </a:txBody>
                  <a:tcPr marL="8068" marR="0" marT="40341" marB="40341" anchor="ctr"/>
                </a:tc>
                <a:extLst>
                  <a:ext uri="{0D108BD9-81ED-4DB2-BD59-A6C34878D82A}">
                    <a16:rowId xmlns:a16="http://schemas.microsoft.com/office/drawing/2014/main" val="10003"/>
                  </a:ext>
                </a:extLst>
              </a:tr>
            </a:tbl>
          </a:graphicData>
        </a:graphic>
      </p:graphicFrame>
      <mc:AlternateContent xmlns:mc="http://schemas.openxmlformats.org/markup-compatibility/2006" xmlns:p14="http://schemas.microsoft.com/office/powerpoint/2010/main" xmlns:aink="http://schemas.microsoft.com/office/drawing/2016/ink">
        <mc:Choice Requires="p14 aink">
          <p:contentPart p14:bwMode="auto" r:id="rId9">
            <p14:nvContentPartPr>
              <p14:cNvPr id="6" name="Ink 5">
                <a:extLst>
                  <a:ext uri="{FF2B5EF4-FFF2-40B4-BE49-F238E27FC236}">
                    <a16:creationId xmlns:a16="http://schemas.microsoft.com/office/drawing/2014/main" id="{4E4BE8BD-DDC6-B54E-9719-30BBFE30E043}"/>
                  </a:ext>
                </a:extLst>
              </p14:cNvPr>
              <p14:cNvContentPartPr/>
              <p14:nvPr/>
            </p14:nvContentPartPr>
            <p14:xfrm>
              <a:off x="5279660" y="841588"/>
              <a:ext cx="360" cy="360"/>
            </p14:xfrm>
          </p:contentPart>
        </mc:Choice>
        <mc:Fallback xmlns="">
          <p:pic>
            <p:nvPicPr>
              <p:cNvPr id="6" name="Ink 5">
                <a:extLst>
                  <a:ext uri="{FF2B5EF4-FFF2-40B4-BE49-F238E27FC236}">
                    <a16:creationId xmlns:a16="http://schemas.microsoft.com/office/drawing/2014/main" id="{4E4BE8BD-DDC6-B54E-9719-30BBFE30E043}"/>
                  </a:ext>
                </a:extLst>
              </p:cNvPr>
              <p:cNvPicPr/>
              <p:nvPr/>
            </p:nvPicPr>
            <p:blipFill>
              <a:blip r:embed="rId10"/>
              <a:stretch>
                <a:fillRect/>
              </a:stretch>
            </p:blipFill>
            <p:spPr>
              <a:xfrm>
                <a:off x="5270660" y="832948"/>
                <a:ext cx="18000" cy="18000"/>
              </a:xfrm>
              <a:prstGeom prst="rect">
                <a:avLst/>
              </a:prstGeom>
            </p:spPr>
          </p:pic>
        </mc:Fallback>
      </mc:AlternateContent>
      <p:sp>
        <p:nvSpPr>
          <p:cNvPr id="7" name="Slide Number Placeholder 6">
            <a:extLst>
              <a:ext uri="{FF2B5EF4-FFF2-40B4-BE49-F238E27FC236}">
                <a16:creationId xmlns:a16="http://schemas.microsoft.com/office/drawing/2014/main" id="{AAC51357-DE89-49E1-74C7-8F26C3B73DDE}"/>
              </a:ext>
            </a:extLst>
          </p:cNvPr>
          <p:cNvSpPr>
            <a:spLocks noGrp="1"/>
          </p:cNvSpPr>
          <p:nvPr>
            <p:ph type="sldNum" sz="quarter" idx="12"/>
          </p:nvPr>
        </p:nvSpPr>
        <p:spPr/>
        <p:txBody>
          <a:bodyPr/>
          <a:lstStyle/>
          <a:p>
            <a:fld id="{F30A7A1B-CB85-4EFE-886E-49BE227B8847}" type="slidenum">
              <a:rPr lang="en-US" smtClean="0">
                <a:solidFill>
                  <a:schemeClr val="bg1"/>
                </a:solidFill>
              </a:rPr>
              <a:t>18</a:t>
            </a:fld>
            <a:endParaRPr lang="en-US" dirty="0">
              <a:solidFill>
                <a:schemeClr val="bg1"/>
              </a:solidFill>
            </a:endParaRPr>
          </a:p>
        </p:txBody>
      </p:sp>
    </p:spTree>
    <p:extLst>
      <p:ext uri="{BB962C8B-B14F-4D97-AF65-F5344CB8AC3E}">
        <p14:creationId xmlns:p14="http://schemas.microsoft.com/office/powerpoint/2010/main" val="550898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black arrow&#10;&#10;Description automatically generated">
            <a:extLst>
              <a:ext uri="{FF2B5EF4-FFF2-40B4-BE49-F238E27FC236}">
                <a16:creationId xmlns:a16="http://schemas.microsoft.com/office/drawing/2014/main" id="{4CD43E4B-DBF6-C276-D29E-1F43279687C3}"/>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 y="1"/>
            <a:ext cx="10058401" cy="7772400"/>
          </a:xfrm>
          <a:prstGeom prst="rect">
            <a:avLst/>
          </a:prstGeom>
        </p:spPr>
      </p:pic>
      <p:sp>
        <p:nvSpPr>
          <p:cNvPr id="5" name="TextBox 4">
            <a:extLst>
              <a:ext uri="{FF2B5EF4-FFF2-40B4-BE49-F238E27FC236}">
                <a16:creationId xmlns:a16="http://schemas.microsoft.com/office/drawing/2014/main" id="{E3C1E617-9F49-EE88-11D4-361DD3DED768}"/>
              </a:ext>
            </a:extLst>
          </p:cNvPr>
          <p:cNvSpPr txBox="1"/>
          <p:nvPr/>
        </p:nvSpPr>
        <p:spPr>
          <a:xfrm>
            <a:off x="2641974" y="5015724"/>
            <a:ext cx="1925720" cy="369332"/>
          </a:xfrm>
          <a:prstGeom prst="rect">
            <a:avLst/>
          </a:prstGeom>
          <a:noFill/>
        </p:spPr>
        <p:txBody>
          <a:bodyPr wrap="none" rtlCol="0">
            <a:spAutoFit/>
          </a:bodyPr>
          <a:lstStyle/>
          <a:p>
            <a:pPr defTabSz="832081" eaLnBrk="0" hangingPunct="0"/>
            <a:r>
              <a:rPr lang="en-US" b="1" dirty="0">
                <a:solidFill>
                  <a:srgbClr val="006096"/>
                </a:solidFill>
                <a:latin typeface="Gotham Black" panose="02000504050000020004"/>
                <a:cs typeface="Arial" panose="020B0604020202020204" pitchFamily="34" charset="0"/>
              </a:rPr>
              <a:t>TOP 10 HOLDINGS</a:t>
            </a:r>
          </a:p>
        </p:txBody>
      </p:sp>
      <p:graphicFrame>
        <p:nvGraphicFramePr>
          <p:cNvPr id="6" name="object 4">
            <a:extLst>
              <a:ext uri="{FF2B5EF4-FFF2-40B4-BE49-F238E27FC236}">
                <a16:creationId xmlns:a16="http://schemas.microsoft.com/office/drawing/2014/main" id="{64D93A69-D0D1-7409-88DB-CE52C41EE074}"/>
              </a:ext>
            </a:extLst>
          </p:cNvPr>
          <p:cNvGraphicFramePr>
            <a:graphicFrameLocks noGrp="1"/>
          </p:cNvGraphicFramePr>
          <p:nvPr>
            <p:extLst>
              <p:ext uri="{D42A27DB-BD31-4B8C-83A1-F6EECF244321}">
                <p14:modId xmlns:p14="http://schemas.microsoft.com/office/powerpoint/2010/main" val="1220326813"/>
              </p:ext>
            </p:extLst>
          </p:nvPr>
        </p:nvGraphicFramePr>
        <p:xfrm>
          <a:off x="2679397" y="5385058"/>
          <a:ext cx="6432705" cy="1344057"/>
        </p:xfrm>
        <a:graphic>
          <a:graphicData uri="http://schemas.openxmlformats.org/drawingml/2006/table">
            <a:tbl>
              <a:tblPr firstRow="1" bandRow="1">
                <a:tableStyleId>{74C1A8A3-306A-4EB7-A6B1-4F7E0EB9C5D6}</a:tableStyleId>
              </a:tblPr>
              <a:tblGrid>
                <a:gridCol w="1664003">
                  <a:extLst>
                    <a:ext uri="{9D8B030D-6E8A-4147-A177-3AD203B41FA5}">
                      <a16:colId xmlns:a16="http://schemas.microsoft.com/office/drawing/2014/main" val="20000"/>
                    </a:ext>
                  </a:extLst>
                </a:gridCol>
                <a:gridCol w="1374324">
                  <a:extLst>
                    <a:ext uri="{9D8B030D-6E8A-4147-A177-3AD203B41FA5}">
                      <a16:colId xmlns:a16="http://schemas.microsoft.com/office/drawing/2014/main" val="20001"/>
                    </a:ext>
                  </a:extLst>
                </a:gridCol>
                <a:gridCol w="2032844">
                  <a:extLst>
                    <a:ext uri="{9D8B030D-6E8A-4147-A177-3AD203B41FA5}">
                      <a16:colId xmlns:a16="http://schemas.microsoft.com/office/drawing/2014/main" val="2537797403"/>
                    </a:ext>
                  </a:extLst>
                </a:gridCol>
                <a:gridCol w="1361534">
                  <a:extLst>
                    <a:ext uri="{9D8B030D-6E8A-4147-A177-3AD203B41FA5}">
                      <a16:colId xmlns:a16="http://schemas.microsoft.com/office/drawing/2014/main" val="20002"/>
                    </a:ext>
                  </a:extLst>
                </a:gridCol>
              </a:tblGrid>
              <a:tr h="368042">
                <a:tc>
                  <a:txBody>
                    <a:bodyPr/>
                    <a:lstStyle/>
                    <a:p>
                      <a:pPr>
                        <a:lnSpc>
                          <a:spcPct val="100000"/>
                        </a:lnSpc>
                      </a:pPr>
                      <a:endParaRPr sz="1200" dirty="0">
                        <a:latin typeface="+mn-lt"/>
                        <a:cs typeface="Times New Roman"/>
                      </a:endParaRPr>
                    </a:p>
                  </a:txBody>
                  <a:tcPr marL="0" marR="0" marT="0" marB="0"/>
                </a:tc>
                <a:tc>
                  <a:txBody>
                    <a:bodyPr/>
                    <a:lstStyle/>
                    <a:p>
                      <a:pPr marL="465455" algn="l" defTabSz="1005840" rtl="0" eaLnBrk="1" latinLnBrk="0" hangingPunct="1">
                        <a:lnSpc>
                          <a:spcPct val="100000"/>
                        </a:lnSpc>
                        <a:spcBef>
                          <a:spcPts val="15"/>
                        </a:spcBef>
                      </a:pPr>
                      <a:r>
                        <a:rPr lang="en-US" sz="1200" b="1" kern="1200" spc="-30" dirty="0">
                          <a:solidFill>
                            <a:schemeClr val="bg1"/>
                          </a:solidFill>
                          <a:latin typeface="+mn-lt"/>
                          <a:ea typeface="+mn-ea"/>
                          <a:cs typeface="+mn-cs"/>
                        </a:rPr>
                        <a:t>% of </a:t>
                      </a:r>
                    </a:p>
                    <a:p>
                      <a:pPr marL="465455" algn="l" defTabSz="1005840" rtl="0" eaLnBrk="1" latinLnBrk="0" hangingPunct="1">
                        <a:lnSpc>
                          <a:spcPct val="100000"/>
                        </a:lnSpc>
                        <a:spcBef>
                          <a:spcPts val="15"/>
                        </a:spcBef>
                      </a:pPr>
                      <a:r>
                        <a:rPr lang="en-US" sz="1200" b="1" kern="1200" spc="-30" dirty="0">
                          <a:solidFill>
                            <a:schemeClr val="bg1"/>
                          </a:solidFill>
                          <a:latin typeface="+mn-lt"/>
                          <a:ea typeface="+mn-ea"/>
                          <a:cs typeface="+mn-cs"/>
                        </a:rPr>
                        <a:t>Portfolio</a:t>
                      </a:r>
                    </a:p>
                  </a:txBody>
                  <a:tcPr marL="0" marR="0" marT="2282" marB="0" anchor="ctr"/>
                </a:tc>
                <a:tc>
                  <a:txBody>
                    <a:bodyPr/>
                    <a:lstStyle/>
                    <a:p>
                      <a:pPr marL="562610">
                        <a:lnSpc>
                          <a:spcPct val="100000"/>
                        </a:lnSpc>
                        <a:spcBef>
                          <a:spcPts val="20"/>
                        </a:spcBef>
                      </a:pPr>
                      <a:endParaRPr sz="1200" dirty="0">
                        <a:solidFill>
                          <a:schemeClr val="bg1"/>
                        </a:solidFill>
                        <a:latin typeface="+mn-lt"/>
                        <a:cs typeface="Century Gothic"/>
                      </a:endParaRPr>
                    </a:p>
                  </a:txBody>
                  <a:tcPr marL="0" marR="0" marT="2282" marB="0"/>
                </a:tc>
                <a:tc>
                  <a:txBody>
                    <a:bodyPr/>
                    <a:lstStyle/>
                    <a:p>
                      <a:pPr marL="465455">
                        <a:lnSpc>
                          <a:spcPct val="100000"/>
                        </a:lnSpc>
                        <a:spcBef>
                          <a:spcPts val="15"/>
                        </a:spcBef>
                      </a:pPr>
                      <a:r>
                        <a:rPr sz="1200" b="1" spc="-30" dirty="0">
                          <a:solidFill>
                            <a:schemeClr val="bg1"/>
                          </a:solidFill>
                          <a:latin typeface="+mn-lt"/>
                        </a:rPr>
                        <a:t>%</a:t>
                      </a:r>
                      <a:r>
                        <a:rPr sz="1200" b="1" spc="-45" dirty="0">
                          <a:solidFill>
                            <a:schemeClr val="bg1"/>
                          </a:solidFill>
                          <a:latin typeface="+mn-lt"/>
                        </a:rPr>
                        <a:t> </a:t>
                      </a:r>
                      <a:r>
                        <a:rPr sz="1200" b="1" spc="-40" dirty="0">
                          <a:solidFill>
                            <a:schemeClr val="bg1"/>
                          </a:solidFill>
                          <a:latin typeface="+mn-lt"/>
                        </a:rPr>
                        <a:t>of</a:t>
                      </a:r>
                      <a:r>
                        <a:rPr sz="1200" b="1" spc="-45" dirty="0">
                          <a:solidFill>
                            <a:schemeClr val="bg1"/>
                          </a:solidFill>
                          <a:latin typeface="+mn-lt"/>
                        </a:rPr>
                        <a:t> </a:t>
                      </a:r>
                      <a:endParaRPr lang="en-US" sz="1200" b="1" spc="-45" dirty="0">
                        <a:solidFill>
                          <a:schemeClr val="bg1"/>
                        </a:solidFill>
                        <a:latin typeface="+mn-lt"/>
                      </a:endParaRPr>
                    </a:p>
                    <a:p>
                      <a:pPr marL="465455">
                        <a:lnSpc>
                          <a:spcPct val="100000"/>
                        </a:lnSpc>
                        <a:spcBef>
                          <a:spcPts val="15"/>
                        </a:spcBef>
                      </a:pPr>
                      <a:r>
                        <a:rPr sz="1200" b="1" spc="-10" dirty="0">
                          <a:solidFill>
                            <a:schemeClr val="bg1"/>
                          </a:solidFill>
                          <a:latin typeface="+mn-lt"/>
                        </a:rPr>
                        <a:t>Portfolio</a:t>
                      </a:r>
                      <a:endParaRPr sz="1200" dirty="0">
                        <a:solidFill>
                          <a:schemeClr val="bg1"/>
                        </a:solidFill>
                        <a:latin typeface="+mn-lt"/>
                        <a:cs typeface="Century Gothic"/>
                      </a:endParaRPr>
                    </a:p>
                  </a:txBody>
                  <a:tcPr marL="0" marR="0" marT="1711" marB="0" anchor="ctr"/>
                </a:tc>
                <a:extLst>
                  <a:ext uri="{0D108BD9-81ED-4DB2-BD59-A6C34878D82A}">
                    <a16:rowId xmlns:a16="http://schemas.microsoft.com/office/drawing/2014/main" val="10000"/>
                  </a:ext>
                </a:extLst>
              </a:tr>
              <a:tr h="196001">
                <a:tc>
                  <a:txBody>
                    <a:bodyPr/>
                    <a:lstStyle/>
                    <a:p>
                      <a:pPr algn="l" fontAlgn="b"/>
                      <a:r>
                        <a:rPr lang="en-US" sz="1200" b="0" u="none" strike="noStrike" dirty="0">
                          <a:effectLst/>
                        </a:rPr>
                        <a:t>Microsoft Corp</a:t>
                      </a:r>
                      <a:endParaRPr lang="en-US" sz="1200" b="0" i="0" u="none" strike="noStrike" dirty="0">
                        <a:solidFill>
                          <a:srgbClr val="000000"/>
                        </a:solidFill>
                        <a:effectLst/>
                        <a:latin typeface="Calibri" panose="020F0502020204030204" pitchFamily="34" charset="0"/>
                      </a:endParaRPr>
                    </a:p>
                  </a:txBody>
                  <a:tcPr marL="8557" marR="8557" marT="8557" marB="0" anchor="b"/>
                </a:tc>
                <a:tc>
                  <a:txBody>
                    <a:bodyPr/>
                    <a:lstStyle/>
                    <a:p>
                      <a:pPr algn="ctr" fontAlgn="b"/>
                      <a:r>
                        <a:rPr lang="en-US" sz="1200" b="0" u="none" strike="noStrike" dirty="0">
                          <a:effectLst/>
                        </a:rPr>
                        <a:t>7.28%</a:t>
                      </a:r>
                      <a:endParaRPr lang="en-US" sz="1200" b="0" i="0" u="none" strike="noStrike" dirty="0">
                        <a:solidFill>
                          <a:srgbClr val="000000"/>
                        </a:solidFill>
                        <a:effectLst/>
                        <a:latin typeface="Calibri" panose="020F0502020204030204" pitchFamily="34" charset="0"/>
                      </a:endParaRPr>
                    </a:p>
                  </a:txBody>
                  <a:tcPr marL="8557" marR="8557" marT="8557" marB="0" anchor="b"/>
                </a:tc>
                <a:tc>
                  <a:txBody>
                    <a:bodyPr/>
                    <a:lstStyle/>
                    <a:p>
                      <a:pPr algn="l" fontAlgn="b"/>
                      <a:r>
                        <a:rPr lang="en-US" sz="1200" b="0" u="none" strike="noStrike" dirty="0">
                          <a:effectLst/>
                        </a:rPr>
                        <a:t>Alphabet Inc Class A</a:t>
                      </a:r>
                      <a:endParaRPr lang="en-US" sz="1200" b="0" i="0" u="none" strike="noStrike" dirty="0">
                        <a:solidFill>
                          <a:srgbClr val="000000"/>
                        </a:solidFill>
                        <a:effectLst/>
                        <a:latin typeface="Calibri" panose="020F0502020204030204" pitchFamily="34" charset="0"/>
                      </a:endParaRPr>
                    </a:p>
                  </a:txBody>
                  <a:tcPr marL="8557" marR="8557" marT="8557" marB="0" anchor="b"/>
                </a:tc>
                <a:tc>
                  <a:txBody>
                    <a:bodyPr/>
                    <a:lstStyle/>
                    <a:p>
                      <a:pPr algn="ctr" fontAlgn="b"/>
                      <a:r>
                        <a:rPr lang="en-US" sz="1200" b="0" u="none" strike="noStrike" dirty="0">
                          <a:effectLst/>
                        </a:rPr>
                        <a:t>2.35%</a:t>
                      </a:r>
                      <a:endParaRPr lang="en-US" sz="1200" b="0" i="0" u="none" strike="noStrike" dirty="0">
                        <a:solidFill>
                          <a:srgbClr val="000000"/>
                        </a:solidFill>
                        <a:effectLst/>
                        <a:latin typeface="Calibri" panose="020F0502020204030204" pitchFamily="34" charset="0"/>
                      </a:endParaRPr>
                    </a:p>
                  </a:txBody>
                  <a:tcPr marL="8557" marR="8557" marT="8557" marB="0" anchor="b"/>
                </a:tc>
                <a:extLst>
                  <a:ext uri="{0D108BD9-81ED-4DB2-BD59-A6C34878D82A}">
                    <a16:rowId xmlns:a16="http://schemas.microsoft.com/office/drawing/2014/main" val="10001"/>
                  </a:ext>
                </a:extLst>
              </a:tr>
              <a:tr h="196001">
                <a:tc>
                  <a:txBody>
                    <a:bodyPr/>
                    <a:lstStyle/>
                    <a:p>
                      <a:pPr algn="l" fontAlgn="b"/>
                      <a:r>
                        <a:rPr lang="en-US" sz="1200" b="0" u="none" strike="noStrike" dirty="0">
                          <a:effectLst/>
                        </a:rPr>
                        <a:t>NVIDIA Corp</a:t>
                      </a:r>
                      <a:endParaRPr lang="en-US" sz="1200" b="0" i="0" u="none" strike="noStrike" dirty="0">
                        <a:solidFill>
                          <a:srgbClr val="000000"/>
                        </a:solidFill>
                        <a:effectLst/>
                        <a:latin typeface="Calibri" panose="020F0502020204030204" pitchFamily="34" charset="0"/>
                      </a:endParaRPr>
                    </a:p>
                  </a:txBody>
                  <a:tcPr marL="8557" marR="8557" marT="8557" marB="0" anchor="b"/>
                </a:tc>
                <a:tc>
                  <a:txBody>
                    <a:bodyPr/>
                    <a:lstStyle/>
                    <a:p>
                      <a:pPr algn="ctr" fontAlgn="b"/>
                      <a:r>
                        <a:rPr lang="en-US" sz="1200" b="0" u="none" strike="noStrike" dirty="0">
                          <a:effectLst/>
                        </a:rPr>
                        <a:t>6.74%</a:t>
                      </a:r>
                      <a:endParaRPr lang="en-US" sz="1200" b="0" i="0" u="none" strike="noStrike" dirty="0">
                        <a:solidFill>
                          <a:srgbClr val="000000"/>
                        </a:solidFill>
                        <a:effectLst/>
                        <a:latin typeface="Calibri" panose="020F0502020204030204" pitchFamily="34" charset="0"/>
                      </a:endParaRPr>
                    </a:p>
                  </a:txBody>
                  <a:tcPr marL="8557" marR="8557" marT="8557" marB="0" anchor="b"/>
                </a:tc>
                <a:tc>
                  <a:txBody>
                    <a:bodyPr/>
                    <a:lstStyle/>
                    <a:p>
                      <a:pPr algn="l" fontAlgn="b"/>
                      <a:r>
                        <a:rPr lang="en-US" sz="1200" b="0" u="none" strike="noStrike" dirty="0">
                          <a:effectLst/>
                        </a:rPr>
                        <a:t>Alphabet Inc Class C</a:t>
                      </a:r>
                      <a:endParaRPr lang="en-US" sz="1200" b="0" i="0" u="none" strike="noStrike" dirty="0">
                        <a:solidFill>
                          <a:srgbClr val="000000"/>
                        </a:solidFill>
                        <a:effectLst/>
                        <a:latin typeface="Calibri" panose="020F0502020204030204" pitchFamily="34" charset="0"/>
                      </a:endParaRPr>
                    </a:p>
                  </a:txBody>
                  <a:tcPr marL="8557" marR="8557" marT="8557" marB="0" anchor="b"/>
                </a:tc>
                <a:tc>
                  <a:txBody>
                    <a:bodyPr/>
                    <a:lstStyle/>
                    <a:p>
                      <a:pPr algn="ctr" fontAlgn="b"/>
                      <a:r>
                        <a:rPr lang="en-US" sz="1200" b="0" u="none" strike="noStrike" dirty="0">
                          <a:effectLst/>
                        </a:rPr>
                        <a:t>1.97%</a:t>
                      </a:r>
                      <a:endParaRPr lang="en-US" sz="1200" b="0" i="0" u="none" strike="noStrike" dirty="0">
                        <a:solidFill>
                          <a:srgbClr val="000000"/>
                        </a:solidFill>
                        <a:effectLst/>
                        <a:latin typeface="Calibri" panose="020F0502020204030204" pitchFamily="34" charset="0"/>
                      </a:endParaRPr>
                    </a:p>
                  </a:txBody>
                  <a:tcPr marL="8557" marR="8557" marT="8557" marB="0" anchor="b"/>
                </a:tc>
                <a:extLst>
                  <a:ext uri="{0D108BD9-81ED-4DB2-BD59-A6C34878D82A}">
                    <a16:rowId xmlns:a16="http://schemas.microsoft.com/office/drawing/2014/main" val="10002"/>
                  </a:ext>
                </a:extLst>
              </a:tr>
              <a:tr h="196575">
                <a:tc>
                  <a:txBody>
                    <a:bodyPr/>
                    <a:lstStyle/>
                    <a:p>
                      <a:pPr algn="l" fontAlgn="b"/>
                      <a:r>
                        <a:rPr lang="en-US" sz="1200" b="0" u="none" strike="noStrike" dirty="0">
                          <a:effectLst/>
                        </a:rPr>
                        <a:t>Apple Inc</a:t>
                      </a:r>
                      <a:endParaRPr lang="en-US" sz="1200" b="0" i="0" u="none" strike="noStrike" dirty="0">
                        <a:solidFill>
                          <a:srgbClr val="000000"/>
                        </a:solidFill>
                        <a:effectLst/>
                        <a:latin typeface="Calibri" panose="020F0502020204030204" pitchFamily="34" charset="0"/>
                      </a:endParaRPr>
                    </a:p>
                  </a:txBody>
                  <a:tcPr marL="8557" marR="8557" marT="8557" marB="0" anchor="b"/>
                </a:tc>
                <a:tc>
                  <a:txBody>
                    <a:bodyPr/>
                    <a:lstStyle/>
                    <a:p>
                      <a:pPr algn="ctr" fontAlgn="b"/>
                      <a:r>
                        <a:rPr lang="en-US" sz="1200" b="0" u="none" strike="noStrike" dirty="0">
                          <a:effectLst/>
                        </a:rPr>
                        <a:t>6.55%</a:t>
                      </a:r>
                      <a:endParaRPr lang="en-US" sz="1200" b="0" i="0" u="none" strike="noStrike" dirty="0">
                        <a:solidFill>
                          <a:srgbClr val="000000"/>
                        </a:solidFill>
                        <a:effectLst/>
                        <a:latin typeface="Calibri" panose="020F0502020204030204" pitchFamily="34" charset="0"/>
                      </a:endParaRPr>
                    </a:p>
                  </a:txBody>
                  <a:tcPr marL="8557" marR="8557" marT="8557" marB="0" anchor="b"/>
                </a:tc>
                <a:tc>
                  <a:txBody>
                    <a:bodyPr/>
                    <a:lstStyle/>
                    <a:p>
                      <a:pPr algn="l" fontAlgn="b"/>
                      <a:r>
                        <a:rPr lang="en-US" sz="1200" b="0" u="none" strike="noStrike" dirty="0">
                          <a:effectLst/>
                        </a:rPr>
                        <a:t>Berkshire Hathaway Inc Class B</a:t>
                      </a:r>
                      <a:endParaRPr lang="en-US" sz="1200" b="0" i="0" u="none" strike="noStrike" dirty="0">
                        <a:solidFill>
                          <a:srgbClr val="000000"/>
                        </a:solidFill>
                        <a:effectLst/>
                        <a:latin typeface="Calibri" panose="020F0502020204030204" pitchFamily="34" charset="0"/>
                      </a:endParaRPr>
                    </a:p>
                  </a:txBody>
                  <a:tcPr marL="8557" marR="8557" marT="8557" marB="0" anchor="b"/>
                </a:tc>
                <a:tc>
                  <a:txBody>
                    <a:bodyPr/>
                    <a:lstStyle/>
                    <a:p>
                      <a:pPr algn="ctr" fontAlgn="b"/>
                      <a:r>
                        <a:rPr lang="en-US" sz="1200" b="0" u="none" strike="noStrike" dirty="0">
                          <a:effectLst/>
                        </a:rPr>
                        <a:t>1.62%</a:t>
                      </a:r>
                      <a:endParaRPr lang="en-US" sz="1200" b="0" i="0" u="none" strike="noStrike" dirty="0">
                        <a:solidFill>
                          <a:srgbClr val="000000"/>
                        </a:solidFill>
                        <a:effectLst/>
                        <a:latin typeface="Calibri" panose="020F0502020204030204" pitchFamily="34" charset="0"/>
                      </a:endParaRPr>
                    </a:p>
                  </a:txBody>
                  <a:tcPr marL="8557" marR="8557" marT="8557" marB="0" anchor="b"/>
                </a:tc>
                <a:extLst>
                  <a:ext uri="{0D108BD9-81ED-4DB2-BD59-A6C34878D82A}">
                    <a16:rowId xmlns:a16="http://schemas.microsoft.com/office/drawing/2014/main" val="10003"/>
                  </a:ext>
                </a:extLst>
              </a:tr>
              <a:tr h="196001">
                <a:tc>
                  <a:txBody>
                    <a:bodyPr/>
                    <a:lstStyle/>
                    <a:p>
                      <a:pPr algn="l" fontAlgn="b"/>
                      <a:r>
                        <a:rPr lang="en-US" sz="1200" b="0" u="none" strike="noStrike" dirty="0">
                          <a:effectLst/>
                        </a:rPr>
                        <a:t>Amazon.com Inc</a:t>
                      </a:r>
                      <a:endParaRPr lang="en-US" sz="1200" b="0" i="0" u="none" strike="noStrike" dirty="0">
                        <a:solidFill>
                          <a:srgbClr val="000000"/>
                        </a:solidFill>
                        <a:effectLst/>
                        <a:latin typeface="Calibri" panose="020F0502020204030204" pitchFamily="34" charset="0"/>
                      </a:endParaRPr>
                    </a:p>
                  </a:txBody>
                  <a:tcPr marL="8557" marR="8557" marT="8557" marB="0" anchor="b"/>
                </a:tc>
                <a:tc>
                  <a:txBody>
                    <a:bodyPr/>
                    <a:lstStyle/>
                    <a:p>
                      <a:pPr algn="ctr" fontAlgn="b"/>
                      <a:r>
                        <a:rPr lang="en-US" sz="1200" b="0" u="none" strike="noStrike" dirty="0">
                          <a:effectLst/>
                        </a:rPr>
                        <a:t>3.71%</a:t>
                      </a:r>
                      <a:endParaRPr lang="en-US" sz="1200" b="0" i="0" u="none" strike="noStrike" dirty="0">
                        <a:solidFill>
                          <a:srgbClr val="000000"/>
                        </a:solidFill>
                        <a:effectLst/>
                        <a:latin typeface="Calibri" panose="020F0502020204030204" pitchFamily="34" charset="0"/>
                      </a:endParaRPr>
                    </a:p>
                  </a:txBody>
                  <a:tcPr marL="8557" marR="8557" marT="8557" marB="0" anchor="b"/>
                </a:tc>
                <a:tc>
                  <a:txBody>
                    <a:bodyPr/>
                    <a:lstStyle/>
                    <a:p>
                      <a:pPr algn="l" fontAlgn="b"/>
                      <a:r>
                        <a:rPr lang="en-US" sz="1200" b="0" u="none" strike="noStrike" dirty="0">
                          <a:effectLst/>
                        </a:rPr>
                        <a:t>Eli Lilly and Co</a:t>
                      </a:r>
                      <a:endParaRPr lang="en-US" sz="1200" b="0" i="0" u="none" strike="noStrike" dirty="0">
                        <a:solidFill>
                          <a:srgbClr val="000000"/>
                        </a:solidFill>
                        <a:effectLst/>
                        <a:latin typeface="Calibri" panose="020F0502020204030204" pitchFamily="34" charset="0"/>
                      </a:endParaRPr>
                    </a:p>
                  </a:txBody>
                  <a:tcPr marL="8557" marR="8557" marT="8557" marB="0" anchor="b"/>
                </a:tc>
                <a:tc>
                  <a:txBody>
                    <a:bodyPr/>
                    <a:lstStyle/>
                    <a:p>
                      <a:pPr algn="ctr" fontAlgn="b"/>
                      <a:r>
                        <a:rPr lang="en-US" sz="1200" b="0" u="none" strike="noStrike" dirty="0">
                          <a:effectLst/>
                        </a:rPr>
                        <a:t>1.57%</a:t>
                      </a:r>
                      <a:endParaRPr lang="en-US" sz="1200" b="0" i="0" u="none" strike="noStrike" dirty="0">
                        <a:solidFill>
                          <a:srgbClr val="000000"/>
                        </a:solidFill>
                        <a:effectLst/>
                        <a:latin typeface="Calibri" panose="020F0502020204030204" pitchFamily="34" charset="0"/>
                      </a:endParaRPr>
                    </a:p>
                  </a:txBody>
                  <a:tcPr marL="8557" marR="8557" marT="8557" marB="0" anchor="b"/>
                </a:tc>
                <a:extLst>
                  <a:ext uri="{0D108BD9-81ED-4DB2-BD59-A6C34878D82A}">
                    <a16:rowId xmlns:a16="http://schemas.microsoft.com/office/drawing/2014/main" val="10004"/>
                  </a:ext>
                </a:extLst>
              </a:tr>
              <a:tr h="191437">
                <a:tc>
                  <a:txBody>
                    <a:bodyPr/>
                    <a:lstStyle/>
                    <a:p>
                      <a:pPr algn="l" fontAlgn="b"/>
                      <a:r>
                        <a:rPr lang="en-US" sz="1200" b="0" i="0" u="none" strike="noStrike" dirty="0">
                          <a:solidFill>
                            <a:srgbClr val="000000"/>
                          </a:solidFill>
                          <a:effectLst/>
                          <a:latin typeface="Calibri" panose="020F0502020204030204" pitchFamily="34" charset="0"/>
                        </a:rPr>
                        <a:t>Meta Platforms Inc Class A</a:t>
                      </a:r>
                    </a:p>
                  </a:txBody>
                  <a:tcPr marL="8557" marR="8557" marT="8557" marB="0" anchor="b"/>
                </a:tc>
                <a:tc>
                  <a:txBody>
                    <a:bodyPr/>
                    <a:lstStyle/>
                    <a:p>
                      <a:pPr algn="ctr" fontAlgn="b"/>
                      <a:r>
                        <a:rPr lang="en-US" sz="1200" b="0" u="none" strike="noStrike" dirty="0">
                          <a:effectLst/>
                        </a:rPr>
                        <a:t>2.43%</a:t>
                      </a:r>
                      <a:endParaRPr lang="en-US" sz="1200" b="0" i="0" u="none" strike="noStrike" dirty="0">
                        <a:solidFill>
                          <a:srgbClr val="000000"/>
                        </a:solidFill>
                        <a:effectLst/>
                        <a:latin typeface="Calibri" panose="020F0502020204030204" pitchFamily="34" charset="0"/>
                      </a:endParaRPr>
                    </a:p>
                  </a:txBody>
                  <a:tcPr marL="8557" marR="8557" marT="8557" marB="0" anchor="b"/>
                </a:tc>
                <a:tc>
                  <a:txBody>
                    <a:bodyPr/>
                    <a:lstStyle/>
                    <a:p>
                      <a:pPr algn="l" fontAlgn="b"/>
                      <a:r>
                        <a:rPr lang="en-US" sz="1200" b="0" u="none" strike="noStrike" dirty="0">
                          <a:effectLst/>
                        </a:rPr>
                        <a:t>Broadcom Inc</a:t>
                      </a:r>
                      <a:endParaRPr lang="en-US" sz="1200" b="0" i="0" u="none" strike="noStrike" dirty="0">
                        <a:solidFill>
                          <a:srgbClr val="000000"/>
                        </a:solidFill>
                        <a:effectLst/>
                        <a:latin typeface="Calibri" panose="020F0502020204030204" pitchFamily="34" charset="0"/>
                      </a:endParaRPr>
                    </a:p>
                  </a:txBody>
                  <a:tcPr marL="8557" marR="8557" marT="8557" marB="0" anchor="b"/>
                </a:tc>
                <a:tc>
                  <a:txBody>
                    <a:bodyPr/>
                    <a:lstStyle/>
                    <a:p>
                      <a:pPr algn="ctr" fontAlgn="b"/>
                      <a:r>
                        <a:rPr lang="en-US" sz="1200" b="0" u="none" strike="noStrike" dirty="0">
                          <a:effectLst/>
                        </a:rPr>
                        <a:t>1.50%</a:t>
                      </a:r>
                      <a:endParaRPr lang="en-US" sz="1200" b="0" i="0" u="none" strike="noStrike" dirty="0">
                        <a:solidFill>
                          <a:srgbClr val="000000"/>
                        </a:solidFill>
                        <a:effectLst/>
                        <a:latin typeface="Calibri" panose="020F0502020204030204" pitchFamily="34" charset="0"/>
                      </a:endParaRPr>
                    </a:p>
                  </a:txBody>
                  <a:tcPr marL="8557" marR="8557" marT="8557" marB="0" anchor="b"/>
                </a:tc>
                <a:extLst>
                  <a:ext uri="{0D108BD9-81ED-4DB2-BD59-A6C34878D82A}">
                    <a16:rowId xmlns:a16="http://schemas.microsoft.com/office/drawing/2014/main" val="10005"/>
                  </a:ext>
                </a:extLst>
              </a:tr>
            </a:tbl>
          </a:graphicData>
        </a:graphic>
      </p:graphicFrame>
      <p:sp>
        <p:nvSpPr>
          <p:cNvPr id="9" name="TextBox 8">
            <a:extLst>
              <a:ext uri="{FF2B5EF4-FFF2-40B4-BE49-F238E27FC236}">
                <a16:creationId xmlns:a16="http://schemas.microsoft.com/office/drawing/2014/main" id="{2F66CDDF-AE1B-A89D-7D8E-24B7F8F856BC}"/>
              </a:ext>
            </a:extLst>
          </p:cNvPr>
          <p:cNvSpPr txBox="1"/>
          <p:nvPr/>
        </p:nvSpPr>
        <p:spPr>
          <a:xfrm>
            <a:off x="762000" y="532619"/>
            <a:ext cx="8020050" cy="861774"/>
          </a:xfrm>
          <a:prstGeom prst="rect">
            <a:avLst/>
          </a:prstGeom>
          <a:noFill/>
        </p:spPr>
        <p:txBody>
          <a:bodyPr wrap="square" rtlCol="0">
            <a:spAutoFit/>
          </a:bodyPr>
          <a:lstStyle/>
          <a:p>
            <a:r>
              <a:rPr lang="en-US" sz="3000" b="1" cap="all" dirty="0">
                <a:solidFill>
                  <a:schemeClr val="accent2">
                    <a:lumMod val="90000"/>
                    <a:lumOff val="10000"/>
                  </a:schemeClr>
                </a:solidFill>
              </a:rPr>
              <a:t>Kentucky League of Cities Investment Pool</a:t>
            </a:r>
          </a:p>
          <a:p>
            <a:r>
              <a:rPr lang="en-US" sz="2000" kern="1200" cap="all" spc="17" dirty="0">
                <a:ea typeface="+mj-ea"/>
                <a:cs typeface="+mj-cs"/>
              </a:rPr>
              <a:t>S&amp;P 500 Equity Fund </a:t>
            </a:r>
            <a:r>
              <a:rPr lang="en-US" sz="2000" cap="all" dirty="0"/>
              <a:t>• Summary snapshot as of June 30, 2024</a:t>
            </a:r>
          </a:p>
        </p:txBody>
      </p:sp>
      <p:pic>
        <p:nvPicPr>
          <p:cNvPr id="10" name="Graphic 9">
            <a:extLst>
              <a:ext uri="{FF2B5EF4-FFF2-40B4-BE49-F238E27FC236}">
                <a16:creationId xmlns:a16="http://schemas.microsoft.com/office/drawing/2014/main" id="{12F01156-E30C-4956-E9F8-B052CC8BFA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5187" y="302555"/>
            <a:ext cx="1266825" cy="219075"/>
          </a:xfrm>
          <a:prstGeom prst="rect">
            <a:avLst/>
          </a:prstGeom>
        </p:spPr>
      </p:pic>
      <p:graphicFrame>
        <p:nvGraphicFramePr>
          <p:cNvPr id="2" name="Chart 1">
            <a:extLst>
              <a:ext uri="{FF2B5EF4-FFF2-40B4-BE49-F238E27FC236}">
                <a16:creationId xmlns:a16="http://schemas.microsoft.com/office/drawing/2014/main" id="{ACF7B66D-A4E5-B355-99AD-DBEE796A983D}"/>
              </a:ext>
            </a:extLst>
          </p:cNvPr>
          <p:cNvGraphicFramePr/>
          <p:nvPr>
            <p:extLst>
              <p:ext uri="{D42A27DB-BD31-4B8C-83A1-F6EECF244321}">
                <p14:modId xmlns:p14="http://schemas.microsoft.com/office/powerpoint/2010/main" val="2630518248"/>
              </p:ext>
            </p:extLst>
          </p:nvPr>
        </p:nvGraphicFramePr>
        <p:xfrm>
          <a:off x="1345157" y="1447818"/>
          <a:ext cx="6853736" cy="3145149"/>
        </p:xfrm>
        <a:graphic>
          <a:graphicData uri="http://schemas.openxmlformats.org/drawingml/2006/chart">
            <c:chart xmlns:c="http://schemas.openxmlformats.org/drawingml/2006/chart" xmlns:r="http://schemas.openxmlformats.org/officeDocument/2006/relationships" r:id="rId5"/>
          </a:graphicData>
        </a:graphic>
      </p:graphicFrame>
      <p:cxnSp>
        <p:nvCxnSpPr>
          <p:cNvPr id="11" name="Straight Connector 10">
            <a:extLst>
              <a:ext uri="{FF2B5EF4-FFF2-40B4-BE49-F238E27FC236}">
                <a16:creationId xmlns:a16="http://schemas.microsoft.com/office/drawing/2014/main" id="{30D1B80A-4E7C-FBDE-69EB-C2E382246588}"/>
              </a:ext>
            </a:extLst>
          </p:cNvPr>
          <p:cNvCxnSpPr>
            <a:cxnSpLocks/>
          </p:cNvCxnSpPr>
          <p:nvPr/>
        </p:nvCxnSpPr>
        <p:spPr>
          <a:xfrm>
            <a:off x="1415845" y="4763565"/>
            <a:ext cx="7563768" cy="0"/>
          </a:xfrm>
          <a:prstGeom prst="line">
            <a:avLst/>
          </a:prstGeom>
        </p:spPr>
        <p:style>
          <a:lnRef idx="3">
            <a:schemeClr val="accent1"/>
          </a:lnRef>
          <a:fillRef idx="0">
            <a:schemeClr val="accent1"/>
          </a:fillRef>
          <a:effectRef idx="2">
            <a:schemeClr val="accent1"/>
          </a:effectRef>
          <a:fontRef idx="minor">
            <a:schemeClr val="tx1"/>
          </a:fontRef>
        </p:style>
      </p:cxnSp>
      <p:sp>
        <p:nvSpPr>
          <p:cNvPr id="3" name="Slide Number Placeholder 2">
            <a:extLst>
              <a:ext uri="{FF2B5EF4-FFF2-40B4-BE49-F238E27FC236}">
                <a16:creationId xmlns:a16="http://schemas.microsoft.com/office/drawing/2014/main" id="{0725A5DB-4653-7303-0FCC-5F9D827E7B4A}"/>
              </a:ext>
            </a:extLst>
          </p:cNvPr>
          <p:cNvSpPr>
            <a:spLocks noGrp="1"/>
          </p:cNvSpPr>
          <p:nvPr>
            <p:ph type="sldNum" sz="quarter" idx="12"/>
          </p:nvPr>
        </p:nvSpPr>
        <p:spPr>
          <a:xfrm>
            <a:off x="7704821" y="7276191"/>
            <a:ext cx="2192558" cy="413808"/>
          </a:xfrm>
        </p:spPr>
        <p:txBody>
          <a:bodyPr/>
          <a:lstStyle/>
          <a:p>
            <a:fld id="{F30A7A1B-CB85-4EFE-886E-49BE227B8847}" type="slidenum">
              <a:rPr lang="en-US" smtClean="0">
                <a:solidFill>
                  <a:schemeClr val="tx1"/>
                </a:solidFill>
              </a:rPr>
              <a:t>19</a:t>
            </a:fld>
            <a:endParaRPr lang="en-US" dirty="0">
              <a:solidFill>
                <a:schemeClr val="tx1"/>
              </a:solidFill>
            </a:endParaRPr>
          </a:p>
        </p:txBody>
      </p:sp>
    </p:spTree>
    <p:extLst>
      <p:ext uri="{BB962C8B-B14F-4D97-AF65-F5344CB8AC3E}">
        <p14:creationId xmlns:p14="http://schemas.microsoft.com/office/powerpoint/2010/main" val="1476979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black background&#10;&#10;Description automatically generated">
            <a:extLst>
              <a:ext uri="{FF2B5EF4-FFF2-40B4-BE49-F238E27FC236}">
                <a16:creationId xmlns:a16="http://schemas.microsoft.com/office/drawing/2014/main" id="{E6C1B5FD-B9A9-CDAF-1466-486DE51CD3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399" cy="7772400"/>
          </a:xfrm>
          <a:prstGeom prst="rect">
            <a:avLst/>
          </a:prstGeom>
        </p:spPr>
      </p:pic>
      <p:pic>
        <p:nvPicPr>
          <p:cNvPr id="7" name="Picture 6">
            <a:extLst>
              <a:ext uri="{FF2B5EF4-FFF2-40B4-BE49-F238E27FC236}">
                <a16:creationId xmlns:a16="http://schemas.microsoft.com/office/drawing/2014/main" id="{C17DCCC2-EB52-BAB7-38EF-565B28B26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3051" y="2455020"/>
            <a:ext cx="6039463" cy="505468"/>
          </a:xfrm>
          <a:prstGeom prst="rect">
            <a:avLst/>
          </a:prstGeom>
        </p:spPr>
      </p:pic>
      <p:pic>
        <p:nvPicPr>
          <p:cNvPr id="8" name="Picture 7" descr="A blue and yellow map&#10;&#10;Description automatically generated">
            <a:extLst>
              <a:ext uri="{FF2B5EF4-FFF2-40B4-BE49-F238E27FC236}">
                <a16:creationId xmlns:a16="http://schemas.microsoft.com/office/drawing/2014/main" id="{828AB111-AECC-2BD0-E912-9BBCEFC564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6316" y="6678681"/>
            <a:ext cx="2072149" cy="590402"/>
          </a:xfrm>
          <a:prstGeom prst="rect">
            <a:avLst/>
          </a:prstGeom>
        </p:spPr>
      </p:pic>
      <p:sp>
        <p:nvSpPr>
          <p:cNvPr id="9" name="TextBox 8">
            <a:extLst>
              <a:ext uri="{FF2B5EF4-FFF2-40B4-BE49-F238E27FC236}">
                <a16:creationId xmlns:a16="http://schemas.microsoft.com/office/drawing/2014/main" id="{7CB438B1-6FE5-6C2C-FF81-5708B805BB76}"/>
              </a:ext>
            </a:extLst>
          </p:cNvPr>
          <p:cNvSpPr txBox="1"/>
          <p:nvPr/>
        </p:nvSpPr>
        <p:spPr>
          <a:xfrm>
            <a:off x="3473245" y="2654710"/>
            <a:ext cx="6039463" cy="923330"/>
          </a:xfrm>
          <a:prstGeom prst="rect">
            <a:avLst/>
          </a:prstGeom>
          <a:noFill/>
        </p:spPr>
        <p:txBody>
          <a:bodyPr wrap="square" rtlCol="0">
            <a:spAutoFit/>
          </a:bodyPr>
          <a:lstStyle/>
          <a:p>
            <a:r>
              <a:rPr lang="en-US" sz="5400" b="1" dirty="0">
                <a:latin typeface="Gotham Black" pitchFamily="50" charset="0"/>
              </a:rPr>
              <a:t>OVERALL POOL</a:t>
            </a:r>
          </a:p>
        </p:txBody>
      </p:sp>
      <p:sp>
        <p:nvSpPr>
          <p:cNvPr id="11" name="TextBox 10">
            <a:extLst>
              <a:ext uri="{FF2B5EF4-FFF2-40B4-BE49-F238E27FC236}">
                <a16:creationId xmlns:a16="http://schemas.microsoft.com/office/drawing/2014/main" id="{05BAEA45-E3D4-A767-13A7-953A29ED789E}"/>
              </a:ext>
            </a:extLst>
          </p:cNvPr>
          <p:cNvSpPr txBox="1"/>
          <p:nvPr/>
        </p:nvSpPr>
        <p:spPr>
          <a:xfrm>
            <a:off x="3473245" y="3275701"/>
            <a:ext cx="5959269" cy="1169551"/>
          </a:xfrm>
          <a:prstGeom prst="rect">
            <a:avLst/>
          </a:prstGeom>
          <a:noFill/>
        </p:spPr>
        <p:txBody>
          <a:bodyPr wrap="square">
            <a:spAutoFit/>
          </a:bodyPr>
          <a:lstStyle/>
          <a:p>
            <a:r>
              <a:rPr lang="en-US" sz="7000" dirty="0"/>
              <a:t>PERFORMANCE</a:t>
            </a:r>
          </a:p>
        </p:txBody>
      </p:sp>
    </p:spTree>
    <p:extLst>
      <p:ext uri="{BB962C8B-B14F-4D97-AF65-F5344CB8AC3E}">
        <p14:creationId xmlns:p14="http://schemas.microsoft.com/office/powerpoint/2010/main" val="1963273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and white website&#10;&#10;Description automatically generated">
            <a:extLst>
              <a:ext uri="{FF2B5EF4-FFF2-40B4-BE49-F238E27FC236}">
                <a16:creationId xmlns:a16="http://schemas.microsoft.com/office/drawing/2014/main" id="{105C2F73-B966-A103-02A8-C278430215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399" cy="7772400"/>
          </a:xfrm>
          <a:prstGeom prst="rect">
            <a:avLst/>
          </a:prstGeom>
        </p:spPr>
      </p:pic>
    </p:spTree>
    <p:extLst>
      <p:ext uri="{BB962C8B-B14F-4D97-AF65-F5344CB8AC3E}">
        <p14:creationId xmlns:p14="http://schemas.microsoft.com/office/powerpoint/2010/main" val="4212219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10C0F8-0805-91B9-7992-DF266382BA00}"/>
              </a:ext>
            </a:extLst>
          </p:cNvPr>
          <p:cNvSpPr/>
          <p:nvPr/>
        </p:nvSpPr>
        <p:spPr>
          <a:xfrm>
            <a:off x="-106917" y="7294178"/>
            <a:ext cx="10270419" cy="52026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pic>
        <p:nvPicPr>
          <p:cNvPr id="4" name="Graphic 3">
            <a:extLst>
              <a:ext uri="{FF2B5EF4-FFF2-40B4-BE49-F238E27FC236}">
                <a16:creationId xmlns:a16="http://schemas.microsoft.com/office/drawing/2014/main" id="{9B6D2966-C508-7855-6CED-17DFB93620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8100000" flipH="1">
            <a:off x="2644670" y="3886056"/>
            <a:ext cx="6334960" cy="6463869"/>
          </a:xfrm>
          <a:prstGeom prst="rect">
            <a:avLst/>
          </a:prstGeom>
        </p:spPr>
      </p:pic>
      <p:pic>
        <p:nvPicPr>
          <p:cNvPr id="6" name="Picture 5" descr="A blue and yellow logo&#10;&#10;Description automatically generated">
            <a:extLst>
              <a:ext uri="{FF2B5EF4-FFF2-40B4-BE49-F238E27FC236}">
                <a16:creationId xmlns:a16="http://schemas.microsoft.com/office/drawing/2014/main" id="{6E46B2D2-A8FB-2A30-3814-76434E9DFF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773918"/>
            <a:ext cx="1338699" cy="520260"/>
          </a:xfrm>
          <a:prstGeom prst="rect">
            <a:avLst/>
          </a:prstGeom>
        </p:spPr>
      </p:pic>
      <p:sp>
        <p:nvSpPr>
          <p:cNvPr id="8" name="TextBox 7">
            <a:extLst>
              <a:ext uri="{FF2B5EF4-FFF2-40B4-BE49-F238E27FC236}">
                <a16:creationId xmlns:a16="http://schemas.microsoft.com/office/drawing/2014/main" id="{18D92FA2-71F3-0E91-C376-6BB862DD9298}"/>
              </a:ext>
            </a:extLst>
          </p:cNvPr>
          <p:cNvSpPr txBox="1"/>
          <p:nvPr/>
        </p:nvSpPr>
        <p:spPr>
          <a:xfrm>
            <a:off x="262617" y="465603"/>
            <a:ext cx="8766875" cy="553999"/>
          </a:xfrm>
          <a:prstGeom prst="rect">
            <a:avLst/>
          </a:prstGeom>
          <a:noFill/>
        </p:spPr>
        <p:txBody>
          <a:bodyPr wrap="square" rtlCol="0">
            <a:spAutoFit/>
          </a:bodyPr>
          <a:lstStyle/>
          <a:p>
            <a:r>
              <a:rPr lang="en-US" sz="3000" b="1" cap="all" dirty="0">
                <a:solidFill>
                  <a:schemeClr val="accent2">
                    <a:lumMod val="90000"/>
                    <a:lumOff val="10000"/>
                  </a:schemeClr>
                </a:solidFill>
              </a:rPr>
              <a:t>Financials as of 06.30.2024</a:t>
            </a:r>
          </a:p>
        </p:txBody>
      </p:sp>
      <p:pic>
        <p:nvPicPr>
          <p:cNvPr id="5" name="Graphic 4">
            <a:extLst>
              <a:ext uri="{FF2B5EF4-FFF2-40B4-BE49-F238E27FC236}">
                <a16:creationId xmlns:a16="http://schemas.microsoft.com/office/drawing/2014/main" id="{D751F76D-7C75-3C8C-80DE-A60F3C962C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3743" y="244035"/>
            <a:ext cx="1266825" cy="219075"/>
          </a:xfrm>
          <a:prstGeom prst="rect">
            <a:avLst/>
          </a:prstGeom>
        </p:spPr>
      </p:pic>
      <p:graphicFrame>
        <p:nvGraphicFramePr>
          <p:cNvPr id="34" name="Table 33">
            <a:extLst>
              <a:ext uri="{FF2B5EF4-FFF2-40B4-BE49-F238E27FC236}">
                <a16:creationId xmlns:a16="http://schemas.microsoft.com/office/drawing/2014/main" id="{D37406CE-F86F-D06A-450A-6E5AB3B2405B}"/>
              </a:ext>
            </a:extLst>
          </p:cNvPr>
          <p:cNvGraphicFramePr>
            <a:graphicFrameLocks noGrp="1"/>
          </p:cNvGraphicFramePr>
          <p:nvPr>
            <p:extLst>
              <p:ext uri="{D42A27DB-BD31-4B8C-83A1-F6EECF244321}">
                <p14:modId xmlns:p14="http://schemas.microsoft.com/office/powerpoint/2010/main" val="3473681507"/>
              </p:ext>
            </p:extLst>
          </p:nvPr>
        </p:nvGraphicFramePr>
        <p:xfrm>
          <a:off x="708176" y="1153886"/>
          <a:ext cx="8372960" cy="2284359"/>
        </p:xfrm>
        <a:graphic>
          <a:graphicData uri="http://schemas.openxmlformats.org/drawingml/2006/table">
            <a:tbl>
              <a:tblPr firstRow="1" bandRow="1">
                <a:tableStyleId>{6E25E649-3F16-4E02-A733-19D2CDBF48F0}</a:tableStyleId>
              </a:tblPr>
              <a:tblGrid>
                <a:gridCol w="2093240">
                  <a:extLst>
                    <a:ext uri="{9D8B030D-6E8A-4147-A177-3AD203B41FA5}">
                      <a16:colId xmlns:a16="http://schemas.microsoft.com/office/drawing/2014/main" val="1512243785"/>
                    </a:ext>
                  </a:extLst>
                </a:gridCol>
                <a:gridCol w="2093240">
                  <a:extLst>
                    <a:ext uri="{9D8B030D-6E8A-4147-A177-3AD203B41FA5}">
                      <a16:colId xmlns:a16="http://schemas.microsoft.com/office/drawing/2014/main" val="2150848734"/>
                    </a:ext>
                  </a:extLst>
                </a:gridCol>
                <a:gridCol w="2093240">
                  <a:extLst>
                    <a:ext uri="{9D8B030D-6E8A-4147-A177-3AD203B41FA5}">
                      <a16:colId xmlns:a16="http://schemas.microsoft.com/office/drawing/2014/main" val="2595186210"/>
                    </a:ext>
                  </a:extLst>
                </a:gridCol>
                <a:gridCol w="2093240">
                  <a:extLst>
                    <a:ext uri="{9D8B030D-6E8A-4147-A177-3AD203B41FA5}">
                      <a16:colId xmlns:a16="http://schemas.microsoft.com/office/drawing/2014/main" val="789466926"/>
                    </a:ext>
                  </a:extLst>
                </a:gridCol>
              </a:tblGrid>
              <a:tr h="250915">
                <a:tc>
                  <a:txBody>
                    <a:bodyPr/>
                    <a:lstStyle/>
                    <a:p>
                      <a:pPr algn="ctr" fontAlgn="b"/>
                      <a:r>
                        <a:rPr lang="en-US" sz="1500" b="1" u="none" strike="noStrike" dirty="0">
                          <a:solidFill>
                            <a:schemeClr val="bg1"/>
                          </a:solidFill>
                          <a:effectLst/>
                        </a:rPr>
                        <a:t>Investment Pool</a:t>
                      </a:r>
                      <a:endParaRPr lang="en-US" sz="1500" b="1" i="0" u="none" strike="noStrike" dirty="0">
                        <a:solidFill>
                          <a:schemeClr val="bg1"/>
                        </a:solidFill>
                        <a:effectLst/>
                        <a:latin typeface="Gotham Black"/>
                      </a:endParaRPr>
                    </a:p>
                  </a:txBody>
                  <a:tcPr marL="10126" marR="10126" marT="10126" marB="0" anchor="ctr"/>
                </a:tc>
                <a:tc>
                  <a:txBody>
                    <a:bodyPr/>
                    <a:lstStyle/>
                    <a:p>
                      <a:pPr algn="ctr" fontAlgn="b"/>
                      <a:r>
                        <a:rPr lang="en-US" sz="1500" b="1" u="none" strike="noStrike" dirty="0">
                          <a:solidFill>
                            <a:schemeClr val="bg1"/>
                          </a:solidFill>
                          <a:effectLst/>
                        </a:rPr>
                        <a:t>#A/C's</a:t>
                      </a:r>
                      <a:endParaRPr lang="en-US" sz="1500" b="1" i="0" u="none" strike="noStrike" dirty="0">
                        <a:solidFill>
                          <a:schemeClr val="bg1"/>
                        </a:solidFill>
                        <a:effectLst/>
                        <a:latin typeface="Gotham Black"/>
                      </a:endParaRPr>
                    </a:p>
                  </a:txBody>
                  <a:tcPr marL="10126" marR="10126" marT="10126" marB="0" anchor="ctr"/>
                </a:tc>
                <a:tc>
                  <a:txBody>
                    <a:bodyPr/>
                    <a:lstStyle/>
                    <a:p>
                      <a:pPr algn="ctr" fontAlgn="b"/>
                      <a:r>
                        <a:rPr lang="en-US" sz="1500" b="1" u="none" strike="noStrike" dirty="0">
                          <a:solidFill>
                            <a:schemeClr val="bg1"/>
                          </a:solidFill>
                          <a:effectLst/>
                        </a:rPr>
                        <a:t>Market Value</a:t>
                      </a:r>
                      <a:endParaRPr lang="en-US" sz="1500" b="1" i="0" u="none" strike="noStrike" dirty="0">
                        <a:solidFill>
                          <a:schemeClr val="bg1"/>
                        </a:solidFill>
                        <a:effectLst/>
                        <a:latin typeface="Gotham Black"/>
                      </a:endParaRPr>
                    </a:p>
                  </a:txBody>
                  <a:tcPr marL="10126" marR="10126" marT="10126" marB="0" anchor="ctr"/>
                </a:tc>
                <a:tc>
                  <a:txBody>
                    <a:bodyPr/>
                    <a:lstStyle/>
                    <a:p>
                      <a:pPr algn="ctr" fontAlgn="b"/>
                      <a:r>
                        <a:rPr lang="en-US" sz="1500" b="1" u="none" strike="noStrike" dirty="0">
                          <a:solidFill>
                            <a:schemeClr val="bg1"/>
                          </a:solidFill>
                          <a:effectLst/>
                        </a:rPr>
                        <a:t>Allocation</a:t>
                      </a:r>
                      <a:endParaRPr lang="en-US" sz="1500" b="1" i="0" u="none" strike="noStrike" dirty="0">
                        <a:solidFill>
                          <a:schemeClr val="bg1"/>
                        </a:solidFill>
                        <a:effectLst/>
                        <a:latin typeface="Gotham Black"/>
                      </a:endParaRPr>
                    </a:p>
                  </a:txBody>
                  <a:tcPr marL="10126" marR="10126" marT="10126" marB="0" anchor="ctr"/>
                </a:tc>
                <a:extLst>
                  <a:ext uri="{0D108BD9-81ED-4DB2-BD59-A6C34878D82A}">
                    <a16:rowId xmlns:a16="http://schemas.microsoft.com/office/drawing/2014/main" val="3287206055"/>
                  </a:ext>
                </a:extLst>
              </a:tr>
              <a:tr h="290492">
                <a:tc>
                  <a:txBody>
                    <a:bodyPr/>
                    <a:lstStyle/>
                    <a:p>
                      <a:pPr algn="l" fontAlgn="b"/>
                      <a:r>
                        <a:rPr lang="en-US" sz="1500" b="0" u="none" strike="noStrike" dirty="0">
                          <a:solidFill>
                            <a:srgbClr val="000000"/>
                          </a:solidFill>
                          <a:effectLst/>
                        </a:rPr>
                        <a:t>Money Market Fund</a:t>
                      </a:r>
                      <a:endParaRPr lang="en-US" sz="1500" b="0" i="0" u="none" strike="noStrike" dirty="0">
                        <a:solidFill>
                          <a:srgbClr val="000000"/>
                        </a:solidFill>
                        <a:effectLst/>
                        <a:latin typeface="Gotham Black" panose="02000504050000020004"/>
                      </a:endParaRPr>
                    </a:p>
                  </a:txBody>
                  <a:tcPr marL="91137" marR="10126" marT="10126" marB="0" anchor="b"/>
                </a:tc>
                <a:tc>
                  <a:txBody>
                    <a:bodyPr/>
                    <a:lstStyle/>
                    <a:p>
                      <a:pPr algn="ctr" fontAlgn="b"/>
                      <a:r>
                        <a:rPr lang="en-US" sz="1500" b="0" i="0" u="none" strike="noStrike" dirty="0">
                          <a:solidFill>
                            <a:srgbClr val="000000"/>
                          </a:solidFill>
                          <a:effectLst/>
                          <a:latin typeface="Gotham Black" panose="02000504050000020004"/>
                        </a:rPr>
                        <a:t>32</a:t>
                      </a:r>
                    </a:p>
                  </a:txBody>
                  <a:tcPr marL="10126" marR="10126" marT="10126" marB="0" anchor="b"/>
                </a:tc>
                <a:tc>
                  <a:txBody>
                    <a:bodyPr/>
                    <a:lstStyle/>
                    <a:p>
                      <a:pPr algn="ctr" fontAlgn="b"/>
                      <a:r>
                        <a:rPr lang="en-US" sz="1500" b="0" u="none" strike="noStrike" dirty="0">
                          <a:solidFill>
                            <a:srgbClr val="000000"/>
                          </a:solidFill>
                          <a:effectLst/>
                        </a:rPr>
                        <a:t>21,649,987</a:t>
                      </a:r>
                      <a:endParaRPr lang="en-US" sz="1500" b="0" i="0" u="none" strike="noStrike" dirty="0">
                        <a:solidFill>
                          <a:srgbClr val="000000"/>
                        </a:solidFill>
                        <a:effectLst/>
                        <a:latin typeface="Gotham Black" panose="02000504050000020004"/>
                      </a:endParaRPr>
                    </a:p>
                  </a:txBody>
                  <a:tcPr marL="10126" marR="10126" marT="10126" marB="0" anchor="b"/>
                </a:tc>
                <a:tc>
                  <a:txBody>
                    <a:bodyPr/>
                    <a:lstStyle/>
                    <a:p>
                      <a:pPr algn="ctr" fontAlgn="b"/>
                      <a:r>
                        <a:rPr lang="en-US" sz="1500" b="0" u="none" strike="noStrike" dirty="0">
                          <a:solidFill>
                            <a:srgbClr val="000000"/>
                          </a:solidFill>
                          <a:effectLst/>
                        </a:rPr>
                        <a:t>27%</a:t>
                      </a:r>
                      <a:endParaRPr lang="en-US" sz="1500" b="0" i="0" u="none" strike="noStrike" dirty="0">
                        <a:solidFill>
                          <a:srgbClr val="000000"/>
                        </a:solidFill>
                        <a:effectLst/>
                        <a:latin typeface="Gotham Black" panose="02000504050000020004"/>
                      </a:endParaRPr>
                    </a:p>
                  </a:txBody>
                  <a:tcPr marL="10126" marR="10126" marT="10126" marB="0" anchor="b"/>
                </a:tc>
                <a:extLst>
                  <a:ext uri="{0D108BD9-81ED-4DB2-BD59-A6C34878D82A}">
                    <a16:rowId xmlns:a16="http://schemas.microsoft.com/office/drawing/2014/main" val="3808451856"/>
                  </a:ext>
                </a:extLst>
              </a:tr>
              <a:tr h="290492">
                <a:tc>
                  <a:txBody>
                    <a:bodyPr/>
                    <a:lstStyle/>
                    <a:p>
                      <a:pPr algn="l" fontAlgn="b"/>
                      <a:r>
                        <a:rPr lang="en-US" sz="1500" b="0" u="none" strike="noStrike" dirty="0">
                          <a:solidFill>
                            <a:srgbClr val="000000"/>
                          </a:solidFill>
                          <a:effectLst/>
                        </a:rPr>
                        <a:t>Enhanced Income Fund</a:t>
                      </a:r>
                      <a:endParaRPr lang="en-US" sz="1500" b="0" i="0" u="none" strike="noStrike" dirty="0">
                        <a:solidFill>
                          <a:srgbClr val="000000"/>
                        </a:solidFill>
                        <a:effectLst/>
                        <a:latin typeface="Gotham Black" panose="02000504050000020004"/>
                      </a:endParaRPr>
                    </a:p>
                  </a:txBody>
                  <a:tcPr marL="91137" marR="10126" marT="10126" marB="0" anchor="b"/>
                </a:tc>
                <a:tc>
                  <a:txBody>
                    <a:bodyPr/>
                    <a:lstStyle/>
                    <a:p>
                      <a:pPr algn="ctr" fontAlgn="b"/>
                      <a:r>
                        <a:rPr lang="en-US" sz="1500" b="0" u="none" strike="noStrike" dirty="0">
                          <a:solidFill>
                            <a:srgbClr val="000000"/>
                          </a:solidFill>
                          <a:effectLst/>
                        </a:rPr>
                        <a:t>19</a:t>
                      </a:r>
                      <a:endParaRPr lang="en-US" sz="1500" b="0" i="0" u="none" strike="noStrike" dirty="0">
                        <a:solidFill>
                          <a:srgbClr val="000000"/>
                        </a:solidFill>
                        <a:effectLst/>
                        <a:latin typeface="Gotham Black" panose="02000504050000020004"/>
                      </a:endParaRPr>
                    </a:p>
                  </a:txBody>
                  <a:tcPr marL="10126" marR="10126" marT="10126" marB="0" anchor="b"/>
                </a:tc>
                <a:tc>
                  <a:txBody>
                    <a:bodyPr/>
                    <a:lstStyle/>
                    <a:p>
                      <a:pPr algn="ctr" fontAlgn="b"/>
                      <a:r>
                        <a:rPr lang="en-US" sz="1500" b="0" u="none" strike="noStrike" dirty="0">
                          <a:solidFill>
                            <a:srgbClr val="000000"/>
                          </a:solidFill>
                          <a:effectLst/>
                        </a:rPr>
                        <a:t>14,647,011 </a:t>
                      </a:r>
                      <a:endParaRPr lang="en-US" sz="1500" b="0" i="0" u="none" strike="noStrike" dirty="0">
                        <a:solidFill>
                          <a:srgbClr val="000000"/>
                        </a:solidFill>
                        <a:effectLst/>
                        <a:latin typeface="Gotham Black" panose="02000504050000020004"/>
                      </a:endParaRPr>
                    </a:p>
                  </a:txBody>
                  <a:tcPr marL="10126" marR="10126" marT="10126" marB="0" anchor="b"/>
                </a:tc>
                <a:tc>
                  <a:txBody>
                    <a:bodyPr/>
                    <a:lstStyle/>
                    <a:p>
                      <a:pPr algn="ctr" fontAlgn="b"/>
                      <a:r>
                        <a:rPr lang="en-US" sz="1500" b="0" u="none" strike="noStrike" dirty="0">
                          <a:solidFill>
                            <a:srgbClr val="000000"/>
                          </a:solidFill>
                          <a:effectLst/>
                        </a:rPr>
                        <a:t>18%</a:t>
                      </a:r>
                      <a:endParaRPr lang="en-US" sz="1500" b="0" i="0" u="none" strike="noStrike" dirty="0">
                        <a:solidFill>
                          <a:srgbClr val="000000"/>
                        </a:solidFill>
                        <a:effectLst/>
                        <a:latin typeface="Gotham Black" panose="02000504050000020004"/>
                      </a:endParaRPr>
                    </a:p>
                  </a:txBody>
                  <a:tcPr marL="10126" marR="10126" marT="10126" marB="0" anchor="b"/>
                </a:tc>
                <a:extLst>
                  <a:ext uri="{0D108BD9-81ED-4DB2-BD59-A6C34878D82A}">
                    <a16:rowId xmlns:a16="http://schemas.microsoft.com/office/drawing/2014/main" val="3779809346"/>
                  </a:ext>
                </a:extLst>
              </a:tr>
              <a:tr h="290492">
                <a:tc>
                  <a:txBody>
                    <a:bodyPr/>
                    <a:lstStyle/>
                    <a:p>
                      <a:pPr algn="l" fontAlgn="b"/>
                      <a:r>
                        <a:rPr lang="en-US" sz="1500" b="0" u="none" strike="noStrike" dirty="0">
                          <a:solidFill>
                            <a:srgbClr val="000000"/>
                          </a:solidFill>
                          <a:effectLst/>
                        </a:rPr>
                        <a:t>Government Bond Fund</a:t>
                      </a:r>
                      <a:endParaRPr lang="en-US" sz="1500" b="0" i="0" u="none" strike="noStrike" dirty="0">
                        <a:solidFill>
                          <a:srgbClr val="000000"/>
                        </a:solidFill>
                        <a:effectLst/>
                        <a:latin typeface="Gotham Black" panose="02000504050000020004"/>
                      </a:endParaRPr>
                    </a:p>
                  </a:txBody>
                  <a:tcPr marL="91137" marR="10126" marT="10126" marB="0" anchor="b"/>
                </a:tc>
                <a:tc>
                  <a:txBody>
                    <a:bodyPr/>
                    <a:lstStyle/>
                    <a:p>
                      <a:pPr algn="ctr" fontAlgn="b"/>
                      <a:r>
                        <a:rPr lang="en-US" sz="1500" b="0" u="none" strike="noStrike" dirty="0">
                          <a:solidFill>
                            <a:srgbClr val="000000"/>
                          </a:solidFill>
                          <a:effectLst/>
                        </a:rPr>
                        <a:t>37</a:t>
                      </a:r>
                      <a:endParaRPr lang="en-US" sz="1500" b="0" i="0" u="none" strike="noStrike" dirty="0">
                        <a:solidFill>
                          <a:srgbClr val="000000"/>
                        </a:solidFill>
                        <a:effectLst/>
                        <a:latin typeface="Gotham Black" panose="02000504050000020004"/>
                      </a:endParaRPr>
                    </a:p>
                  </a:txBody>
                  <a:tcPr marL="10126" marR="10126" marT="10126" marB="0" anchor="b"/>
                </a:tc>
                <a:tc>
                  <a:txBody>
                    <a:bodyPr/>
                    <a:lstStyle/>
                    <a:p>
                      <a:pPr algn="ctr" fontAlgn="b"/>
                      <a:r>
                        <a:rPr lang="en-US" sz="1500" b="0" u="none" strike="noStrike" dirty="0">
                          <a:solidFill>
                            <a:srgbClr val="000000"/>
                          </a:solidFill>
                          <a:effectLst/>
                        </a:rPr>
                        <a:t>8,267,025</a:t>
                      </a:r>
                      <a:endParaRPr lang="en-US" sz="1500" b="0" i="0" u="none" strike="noStrike" dirty="0">
                        <a:solidFill>
                          <a:srgbClr val="000000"/>
                        </a:solidFill>
                        <a:effectLst/>
                        <a:latin typeface="Gotham Black" panose="02000504050000020004"/>
                      </a:endParaRPr>
                    </a:p>
                  </a:txBody>
                  <a:tcPr marL="10126" marR="10126" marT="10126" marB="0" anchor="b"/>
                </a:tc>
                <a:tc>
                  <a:txBody>
                    <a:bodyPr/>
                    <a:lstStyle/>
                    <a:p>
                      <a:pPr algn="ctr" fontAlgn="b"/>
                      <a:r>
                        <a:rPr lang="en-US" sz="1500" b="0" u="none" strike="noStrike" dirty="0">
                          <a:solidFill>
                            <a:srgbClr val="000000"/>
                          </a:solidFill>
                          <a:effectLst/>
                        </a:rPr>
                        <a:t>10%</a:t>
                      </a:r>
                      <a:endParaRPr lang="en-US" sz="1500" b="0" i="0" u="none" strike="noStrike" dirty="0">
                        <a:solidFill>
                          <a:srgbClr val="000000"/>
                        </a:solidFill>
                        <a:effectLst/>
                        <a:latin typeface="Gotham Black" panose="02000504050000020004"/>
                      </a:endParaRPr>
                    </a:p>
                  </a:txBody>
                  <a:tcPr marL="10126" marR="10126" marT="10126" marB="0" anchor="b"/>
                </a:tc>
                <a:extLst>
                  <a:ext uri="{0D108BD9-81ED-4DB2-BD59-A6C34878D82A}">
                    <a16:rowId xmlns:a16="http://schemas.microsoft.com/office/drawing/2014/main" val="2247442502"/>
                  </a:ext>
                </a:extLst>
              </a:tr>
              <a:tr h="290492">
                <a:tc>
                  <a:txBody>
                    <a:bodyPr/>
                    <a:lstStyle/>
                    <a:p>
                      <a:pPr algn="l" fontAlgn="b"/>
                      <a:r>
                        <a:rPr lang="en-US" sz="1500" b="0" u="none" strike="noStrike" dirty="0">
                          <a:solidFill>
                            <a:srgbClr val="000000"/>
                          </a:solidFill>
                          <a:effectLst/>
                        </a:rPr>
                        <a:t>Corporate Bond Fund</a:t>
                      </a:r>
                      <a:endParaRPr lang="en-US" sz="1500" b="0" i="0" u="none" strike="noStrike" dirty="0">
                        <a:solidFill>
                          <a:srgbClr val="000000"/>
                        </a:solidFill>
                        <a:effectLst/>
                        <a:latin typeface="Gotham Black" panose="02000504050000020004"/>
                      </a:endParaRPr>
                    </a:p>
                  </a:txBody>
                  <a:tcPr marL="91137" marR="10126" marT="10126" marB="0" anchor="b"/>
                </a:tc>
                <a:tc>
                  <a:txBody>
                    <a:bodyPr/>
                    <a:lstStyle/>
                    <a:p>
                      <a:pPr algn="ctr" fontAlgn="b"/>
                      <a:r>
                        <a:rPr lang="en-US" sz="1500" b="0" u="none" strike="noStrike" dirty="0">
                          <a:solidFill>
                            <a:srgbClr val="000000"/>
                          </a:solidFill>
                          <a:effectLst/>
                        </a:rPr>
                        <a:t>35</a:t>
                      </a:r>
                      <a:endParaRPr lang="en-US" sz="1500" b="0" i="0" u="none" strike="noStrike" dirty="0">
                        <a:solidFill>
                          <a:srgbClr val="000000"/>
                        </a:solidFill>
                        <a:effectLst/>
                        <a:latin typeface="Gotham Black" panose="02000504050000020004"/>
                      </a:endParaRPr>
                    </a:p>
                  </a:txBody>
                  <a:tcPr marL="10126" marR="10126" marT="10126" marB="0" anchor="b"/>
                </a:tc>
                <a:tc>
                  <a:txBody>
                    <a:bodyPr/>
                    <a:lstStyle/>
                    <a:p>
                      <a:pPr algn="ctr" fontAlgn="b"/>
                      <a:r>
                        <a:rPr lang="en-US" sz="1500" b="0" u="none" strike="noStrike" dirty="0">
                          <a:solidFill>
                            <a:srgbClr val="000000"/>
                          </a:solidFill>
                          <a:effectLst/>
                        </a:rPr>
                        <a:t>7,499,498 </a:t>
                      </a:r>
                      <a:endParaRPr lang="en-US" sz="1500" b="0" i="0" u="none" strike="noStrike" dirty="0">
                        <a:solidFill>
                          <a:srgbClr val="000000"/>
                        </a:solidFill>
                        <a:effectLst/>
                        <a:latin typeface="Gotham Black" panose="02000504050000020004"/>
                      </a:endParaRPr>
                    </a:p>
                  </a:txBody>
                  <a:tcPr marL="10126" marR="10126" marT="10126" marB="0" anchor="b"/>
                </a:tc>
                <a:tc>
                  <a:txBody>
                    <a:bodyPr/>
                    <a:lstStyle/>
                    <a:p>
                      <a:pPr algn="ctr" fontAlgn="b"/>
                      <a:r>
                        <a:rPr lang="en-US" sz="1500" b="0" u="none" strike="noStrike" dirty="0">
                          <a:solidFill>
                            <a:srgbClr val="000000"/>
                          </a:solidFill>
                          <a:effectLst/>
                        </a:rPr>
                        <a:t>9%</a:t>
                      </a:r>
                      <a:endParaRPr lang="en-US" sz="1500" b="0" i="0" u="none" strike="noStrike" dirty="0">
                        <a:solidFill>
                          <a:srgbClr val="000000"/>
                        </a:solidFill>
                        <a:effectLst/>
                        <a:latin typeface="Gotham Black" panose="02000504050000020004"/>
                      </a:endParaRPr>
                    </a:p>
                  </a:txBody>
                  <a:tcPr marL="10126" marR="10126" marT="10126" marB="0" anchor="b"/>
                </a:tc>
                <a:extLst>
                  <a:ext uri="{0D108BD9-81ED-4DB2-BD59-A6C34878D82A}">
                    <a16:rowId xmlns:a16="http://schemas.microsoft.com/office/drawing/2014/main" val="1827666291"/>
                  </a:ext>
                </a:extLst>
              </a:tr>
              <a:tr h="290492">
                <a:tc>
                  <a:txBody>
                    <a:bodyPr/>
                    <a:lstStyle/>
                    <a:p>
                      <a:pPr algn="l" fontAlgn="b"/>
                      <a:r>
                        <a:rPr lang="en-US" sz="1500" b="0" u="none" strike="noStrike" dirty="0">
                          <a:solidFill>
                            <a:srgbClr val="000000"/>
                          </a:solidFill>
                          <a:effectLst/>
                        </a:rPr>
                        <a:t>S&amp;P 500 Equity Fund</a:t>
                      </a:r>
                      <a:endParaRPr lang="en-US" sz="1500" b="0" i="0" u="none" strike="noStrike" dirty="0">
                        <a:solidFill>
                          <a:srgbClr val="000000"/>
                        </a:solidFill>
                        <a:effectLst/>
                        <a:latin typeface="Gotham Black" panose="02000504050000020004"/>
                      </a:endParaRPr>
                    </a:p>
                  </a:txBody>
                  <a:tcPr marL="91137" marR="10126" marT="10126" marB="0" anchor="b"/>
                </a:tc>
                <a:tc>
                  <a:txBody>
                    <a:bodyPr/>
                    <a:lstStyle/>
                    <a:p>
                      <a:pPr algn="ctr" fontAlgn="b"/>
                      <a:r>
                        <a:rPr lang="en-US" sz="1500" b="0" u="none" strike="noStrike" dirty="0">
                          <a:solidFill>
                            <a:srgbClr val="000000"/>
                          </a:solidFill>
                          <a:effectLst/>
                        </a:rPr>
                        <a:t>37</a:t>
                      </a:r>
                      <a:endParaRPr lang="en-US" sz="1500" b="0" i="0" u="none" strike="noStrike" dirty="0">
                        <a:solidFill>
                          <a:srgbClr val="000000"/>
                        </a:solidFill>
                        <a:effectLst/>
                        <a:latin typeface="Gotham Black" panose="02000504050000020004"/>
                      </a:endParaRPr>
                    </a:p>
                  </a:txBody>
                  <a:tcPr marL="10126" marR="10126" marT="10126" marB="0" anchor="b"/>
                </a:tc>
                <a:tc>
                  <a:txBody>
                    <a:bodyPr/>
                    <a:lstStyle/>
                    <a:p>
                      <a:pPr algn="ctr" fontAlgn="b"/>
                      <a:r>
                        <a:rPr lang="en-US" sz="1500" b="0" u="none" strike="noStrike" dirty="0">
                          <a:solidFill>
                            <a:srgbClr val="000000"/>
                          </a:solidFill>
                          <a:effectLst/>
                        </a:rPr>
                        <a:t>15,957,087</a:t>
                      </a:r>
                      <a:endParaRPr lang="en-US" sz="1500" b="0" i="0" u="none" strike="noStrike" dirty="0">
                        <a:solidFill>
                          <a:srgbClr val="000000"/>
                        </a:solidFill>
                        <a:effectLst/>
                        <a:latin typeface="Gotham Black" panose="02000504050000020004"/>
                      </a:endParaRPr>
                    </a:p>
                  </a:txBody>
                  <a:tcPr marL="10126" marR="10126" marT="10126" marB="0" anchor="b"/>
                </a:tc>
                <a:tc>
                  <a:txBody>
                    <a:bodyPr/>
                    <a:lstStyle/>
                    <a:p>
                      <a:pPr algn="ctr" fontAlgn="b"/>
                      <a:r>
                        <a:rPr lang="en-US" sz="1500" b="0" u="none" strike="noStrike" dirty="0">
                          <a:solidFill>
                            <a:srgbClr val="000000"/>
                          </a:solidFill>
                          <a:effectLst/>
                        </a:rPr>
                        <a:t>20%</a:t>
                      </a:r>
                      <a:endParaRPr lang="en-US" sz="1500" b="0" i="0" u="none" strike="noStrike" dirty="0">
                        <a:solidFill>
                          <a:srgbClr val="000000"/>
                        </a:solidFill>
                        <a:effectLst/>
                        <a:latin typeface="Gotham Black" panose="02000504050000020004"/>
                      </a:endParaRPr>
                    </a:p>
                  </a:txBody>
                  <a:tcPr marL="10126" marR="10126" marT="10126" marB="0" anchor="b"/>
                </a:tc>
                <a:extLst>
                  <a:ext uri="{0D108BD9-81ED-4DB2-BD59-A6C34878D82A}">
                    <a16:rowId xmlns:a16="http://schemas.microsoft.com/office/drawing/2014/main" val="2000492857"/>
                  </a:ext>
                </a:extLst>
              </a:tr>
              <a:tr h="290492">
                <a:tc>
                  <a:txBody>
                    <a:bodyPr/>
                    <a:lstStyle/>
                    <a:p>
                      <a:pPr algn="l" fontAlgn="b"/>
                      <a:r>
                        <a:rPr lang="en-US" sz="1500" b="0" u="none" strike="noStrike" dirty="0">
                          <a:solidFill>
                            <a:srgbClr val="000000"/>
                          </a:solidFill>
                          <a:effectLst/>
                        </a:rPr>
                        <a:t>Dividend Focus Fund</a:t>
                      </a:r>
                      <a:endParaRPr lang="en-US" sz="1500" b="0" i="0" u="none" strike="noStrike" dirty="0">
                        <a:solidFill>
                          <a:srgbClr val="000000"/>
                        </a:solidFill>
                        <a:effectLst/>
                        <a:latin typeface="Gotham Black" panose="02000504050000020004"/>
                      </a:endParaRPr>
                    </a:p>
                  </a:txBody>
                  <a:tcPr marL="91137" marR="10126" marT="10126" marB="0" anchor="b"/>
                </a:tc>
                <a:tc>
                  <a:txBody>
                    <a:bodyPr/>
                    <a:lstStyle/>
                    <a:p>
                      <a:pPr algn="ctr" fontAlgn="b"/>
                      <a:r>
                        <a:rPr lang="en-US" sz="1500" b="0" u="none" strike="noStrike" dirty="0">
                          <a:solidFill>
                            <a:srgbClr val="000000"/>
                          </a:solidFill>
                          <a:effectLst/>
                        </a:rPr>
                        <a:t>36</a:t>
                      </a:r>
                      <a:endParaRPr lang="en-US" sz="1500" b="0" i="0" u="none" strike="noStrike" dirty="0">
                        <a:solidFill>
                          <a:srgbClr val="000000"/>
                        </a:solidFill>
                        <a:effectLst/>
                        <a:latin typeface="Gotham Black" panose="02000504050000020004"/>
                      </a:endParaRPr>
                    </a:p>
                  </a:txBody>
                  <a:tcPr marL="10126" marR="10126" marT="10126" marB="0" anchor="b"/>
                </a:tc>
                <a:tc>
                  <a:txBody>
                    <a:bodyPr/>
                    <a:lstStyle/>
                    <a:p>
                      <a:pPr algn="ctr" fontAlgn="b"/>
                      <a:r>
                        <a:rPr lang="en-US" sz="1500" b="0" u="none" strike="noStrike" dirty="0">
                          <a:solidFill>
                            <a:srgbClr val="000000"/>
                          </a:solidFill>
                          <a:effectLst/>
                        </a:rPr>
                        <a:t>13,370,163</a:t>
                      </a:r>
                      <a:endParaRPr lang="en-US" sz="1500" b="0" i="0" u="none" strike="noStrike" dirty="0">
                        <a:solidFill>
                          <a:srgbClr val="000000"/>
                        </a:solidFill>
                        <a:effectLst/>
                        <a:latin typeface="Gotham Black" panose="02000504050000020004"/>
                      </a:endParaRPr>
                    </a:p>
                  </a:txBody>
                  <a:tcPr marL="10126" marR="10126" marT="10126" marB="0" anchor="b"/>
                </a:tc>
                <a:tc>
                  <a:txBody>
                    <a:bodyPr/>
                    <a:lstStyle/>
                    <a:p>
                      <a:pPr algn="ctr" fontAlgn="b"/>
                      <a:r>
                        <a:rPr lang="en-US" sz="1500" b="0" u="none" strike="noStrike" dirty="0">
                          <a:solidFill>
                            <a:srgbClr val="000000"/>
                          </a:solidFill>
                          <a:effectLst/>
                        </a:rPr>
                        <a:t>16%</a:t>
                      </a:r>
                      <a:endParaRPr lang="en-US" sz="1500" b="0" i="0" u="none" strike="noStrike" dirty="0">
                        <a:solidFill>
                          <a:srgbClr val="000000"/>
                        </a:solidFill>
                        <a:effectLst/>
                        <a:latin typeface="Gotham Black" panose="02000504050000020004"/>
                      </a:endParaRPr>
                    </a:p>
                  </a:txBody>
                  <a:tcPr marL="10126" marR="10126" marT="10126" marB="0" anchor="b"/>
                </a:tc>
                <a:extLst>
                  <a:ext uri="{0D108BD9-81ED-4DB2-BD59-A6C34878D82A}">
                    <a16:rowId xmlns:a16="http://schemas.microsoft.com/office/drawing/2014/main" val="4091677835"/>
                  </a:ext>
                </a:extLst>
              </a:tr>
              <a:tr h="290492">
                <a:tc>
                  <a:txBody>
                    <a:bodyPr/>
                    <a:lstStyle/>
                    <a:p>
                      <a:pPr algn="l" fontAlgn="b"/>
                      <a:endParaRPr lang="en-US" sz="1500" b="1" i="0" u="none" strike="noStrike" dirty="0">
                        <a:solidFill>
                          <a:srgbClr val="000000"/>
                        </a:solidFill>
                        <a:effectLst/>
                        <a:latin typeface="Gotham Black" panose="02000504050000020004"/>
                      </a:endParaRPr>
                    </a:p>
                  </a:txBody>
                  <a:tcPr marL="10126" marR="10126" marT="10126" marB="0" anchor="b">
                    <a:solidFill>
                      <a:schemeClr val="accent3"/>
                    </a:solidFill>
                  </a:tcPr>
                </a:tc>
                <a:tc>
                  <a:txBody>
                    <a:bodyPr/>
                    <a:lstStyle/>
                    <a:p>
                      <a:pPr algn="ctr" fontAlgn="b"/>
                      <a:r>
                        <a:rPr lang="en-US" sz="1500" b="1" u="none" strike="noStrike" dirty="0">
                          <a:solidFill>
                            <a:srgbClr val="000000"/>
                          </a:solidFill>
                          <a:effectLst/>
                        </a:rPr>
                        <a:t>Total</a:t>
                      </a:r>
                      <a:endParaRPr lang="en-US" sz="1500" b="1" i="0" u="none" strike="noStrike" dirty="0">
                        <a:solidFill>
                          <a:srgbClr val="000000"/>
                        </a:solidFill>
                        <a:effectLst/>
                        <a:latin typeface="Gotham Black" panose="02000504050000020004"/>
                      </a:endParaRPr>
                    </a:p>
                  </a:txBody>
                  <a:tcPr marL="10126" marR="10126" marT="10126" marB="0" anchor="b">
                    <a:solidFill>
                      <a:schemeClr val="accent3"/>
                    </a:solidFill>
                  </a:tcPr>
                </a:tc>
                <a:tc>
                  <a:txBody>
                    <a:bodyPr/>
                    <a:lstStyle/>
                    <a:p>
                      <a:pPr algn="ctr" fontAlgn="b"/>
                      <a:r>
                        <a:rPr lang="en-US" sz="1500" b="1" u="none" strike="noStrike" dirty="0">
                          <a:solidFill>
                            <a:srgbClr val="000000"/>
                          </a:solidFill>
                          <a:effectLst/>
                        </a:rPr>
                        <a:t>81,390,771</a:t>
                      </a:r>
                      <a:endParaRPr lang="en-US" sz="1500" b="1" i="0" u="none" strike="noStrike" dirty="0">
                        <a:solidFill>
                          <a:srgbClr val="000000"/>
                        </a:solidFill>
                        <a:effectLst/>
                        <a:latin typeface="Gotham Black" panose="02000504050000020004"/>
                      </a:endParaRPr>
                    </a:p>
                  </a:txBody>
                  <a:tcPr marL="10126" marR="10126" marT="10126" marB="0" anchor="b">
                    <a:solidFill>
                      <a:schemeClr val="accent3"/>
                    </a:solidFill>
                  </a:tcPr>
                </a:tc>
                <a:tc>
                  <a:txBody>
                    <a:bodyPr/>
                    <a:lstStyle/>
                    <a:p>
                      <a:pPr algn="ctr" fontAlgn="b"/>
                      <a:r>
                        <a:rPr lang="en-US" sz="1500" b="1" u="none" strike="noStrike" dirty="0">
                          <a:solidFill>
                            <a:srgbClr val="000000"/>
                          </a:solidFill>
                          <a:effectLst/>
                        </a:rPr>
                        <a:t>100%</a:t>
                      </a:r>
                      <a:endParaRPr lang="en-US" sz="1500" b="1" i="0" u="none" strike="noStrike" dirty="0">
                        <a:solidFill>
                          <a:srgbClr val="000000"/>
                        </a:solidFill>
                        <a:effectLst/>
                        <a:latin typeface="Gotham Black" panose="02000504050000020004"/>
                      </a:endParaRPr>
                    </a:p>
                  </a:txBody>
                  <a:tcPr marL="10126" marR="10126" marT="10126" marB="0" anchor="b">
                    <a:solidFill>
                      <a:schemeClr val="accent3"/>
                    </a:solidFill>
                  </a:tcPr>
                </a:tc>
                <a:extLst>
                  <a:ext uri="{0D108BD9-81ED-4DB2-BD59-A6C34878D82A}">
                    <a16:rowId xmlns:a16="http://schemas.microsoft.com/office/drawing/2014/main" val="1065863594"/>
                  </a:ext>
                </a:extLst>
              </a:tr>
            </a:tbl>
          </a:graphicData>
        </a:graphic>
      </p:graphicFrame>
      <p:graphicFrame>
        <p:nvGraphicFramePr>
          <p:cNvPr id="35" name="Table 34">
            <a:extLst>
              <a:ext uri="{FF2B5EF4-FFF2-40B4-BE49-F238E27FC236}">
                <a16:creationId xmlns:a16="http://schemas.microsoft.com/office/drawing/2014/main" id="{B528C206-0733-F569-0729-DBC79D7F045D}"/>
              </a:ext>
            </a:extLst>
          </p:cNvPr>
          <p:cNvGraphicFramePr>
            <a:graphicFrameLocks noGrp="1"/>
          </p:cNvGraphicFramePr>
          <p:nvPr>
            <p:extLst>
              <p:ext uri="{D42A27DB-BD31-4B8C-83A1-F6EECF244321}">
                <p14:modId xmlns:p14="http://schemas.microsoft.com/office/powerpoint/2010/main" val="1892199430"/>
              </p:ext>
            </p:extLst>
          </p:nvPr>
        </p:nvGraphicFramePr>
        <p:xfrm>
          <a:off x="708175" y="3782849"/>
          <a:ext cx="8372961" cy="2991069"/>
        </p:xfrm>
        <a:graphic>
          <a:graphicData uri="http://schemas.openxmlformats.org/drawingml/2006/table">
            <a:tbl>
              <a:tblPr firstRow="1" bandRow="1">
                <a:tableStyleId>{6E25E649-3F16-4E02-A733-19D2CDBF48F0}</a:tableStyleId>
              </a:tblPr>
              <a:tblGrid>
                <a:gridCol w="2548733">
                  <a:extLst>
                    <a:ext uri="{9D8B030D-6E8A-4147-A177-3AD203B41FA5}">
                      <a16:colId xmlns:a16="http://schemas.microsoft.com/office/drawing/2014/main" val="4029978290"/>
                    </a:ext>
                  </a:extLst>
                </a:gridCol>
                <a:gridCol w="774046">
                  <a:extLst>
                    <a:ext uri="{9D8B030D-6E8A-4147-A177-3AD203B41FA5}">
                      <a16:colId xmlns:a16="http://schemas.microsoft.com/office/drawing/2014/main" val="1626834187"/>
                    </a:ext>
                  </a:extLst>
                </a:gridCol>
                <a:gridCol w="841697">
                  <a:extLst>
                    <a:ext uri="{9D8B030D-6E8A-4147-A177-3AD203B41FA5}">
                      <a16:colId xmlns:a16="http://schemas.microsoft.com/office/drawing/2014/main" val="3594408949"/>
                    </a:ext>
                  </a:extLst>
                </a:gridCol>
                <a:gridCol w="841697">
                  <a:extLst>
                    <a:ext uri="{9D8B030D-6E8A-4147-A177-3AD203B41FA5}">
                      <a16:colId xmlns:a16="http://schemas.microsoft.com/office/drawing/2014/main" val="53974992"/>
                    </a:ext>
                  </a:extLst>
                </a:gridCol>
                <a:gridCol w="841697">
                  <a:extLst>
                    <a:ext uri="{9D8B030D-6E8A-4147-A177-3AD203B41FA5}">
                      <a16:colId xmlns:a16="http://schemas.microsoft.com/office/drawing/2014/main" val="3603852102"/>
                    </a:ext>
                  </a:extLst>
                </a:gridCol>
                <a:gridCol w="841697">
                  <a:extLst>
                    <a:ext uri="{9D8B030D-6E8A-4147-A177-3AD203B41FA5}">
                      <a16:colId xmlns:a16="http://schemas.microsoft.com/office/drawing/2014/main" val="4039670413"/>
                    </a:ext>
                  </a:extLst>
                </a:gridCol>
                <a:gridCol w="841697">
                  <a:extLst>
                    <a:ext uri="{9D8B030D-6E8A-4147-A177-3AD203B41FA5}">
                      <a16:colId xmlns:a16="http://schemas.microsoft.com/office/drawing/2014/main" val="2761404029"/>
                    </a:ext>
                  </a:extLst>
                </a:gridCol>
                <a:gridCol w="841697">
                  <a:extLst>
                    <a:ext uri="{9D8B030D-6E8A-4147-A177-3AD203B41FA5}">
                      <a16:colId xmlns:a16="http://schemas.microsoft.com/office/drawing/2014/main" val="1053129618"/>
                    </a:ext>
                  </a:extLst>
                </a:gridCol>
              </a:tblGrid>
              <a:tr h="245057">
                <a:tc>
                  <a:txBody>
                    <a:bodyPr/>
                    <a:lstStyle/>
                    <a:p>
                      <a:pPr algn="ctr" fontAlgn="b"/>
                      <a:r>
                        <a:rPr lang="en-US" sz="1500" b="1" u="none" strike="noStrike" dirty="0">
                          <a:solidFill>
                            <a:schemeClr val="bg1"/>
                          </a:solidFill>
                          <a:effectLst/>
                        </a:rPr>
                        <a:t>Investment Pool</a:t>
                      </a:r>
                      <a:endParaRPr lang="en-US" sz="1500" b="1" i="0" u="none" strike="noStrike" dirty="0">
                        <a:solidFill>
                          <a:schemeClr val="bg1"/>
                        </a:solidFill>
                        <a:effectLst/>
                        <a:latin typeface="Gotham Black" panose="02000504050000020004"/>
                      </a:endParaRPr>
                    </a:p>
                  </a:txBody>
                  <a:tcPr marL="10126" marR="10126" marT="10126" marB="0" anchor="b">
                    <a:lnR w="12700" cap="flat" cmpd="sng" algn="ctr">
                      <a:solidFill>
                        <a:schemeClr val="tx1"/>
                      </a:solidFill>
                      <a:prstDash val="solid"/>
                      <a:round/>
                      <a:headEnd type="none" w="med" len="med"/>
                      <a:tailEnd type="none" w="med" len="med"/>
                    </a:lnR>
                  </a:tcPr>
                </a:tc>
                <a:tc>
                  <a:txBody>
                    <a:bodyPr/>
                    <a:lstStyle/>
                    <a:p>
                      <a:pPr algn="ctr" fontAlgn="b"/>
                      <a:r>
                        <a:rPr lang="en-US" sz="1500" b="1" u="none" strike="noStrike" dirty="0">
                          <a:solidFill>
                            <a:schemeClr val="bg1"/>
                          </a:solidFill>
                          <a:effectLst/>
                        </a:rPr>
                        <a:t>1 Month</a:t>
                      </a:r>
                      <a:endParaRPr lang="en-US" sz="1500" b="1" i="0" u="none" strike="noStrike" dirty="0">
                        <a:solidFill>
                          <a:schemeClr val="bg1"/>
                        </a:solidFill>
                        <a:effectLst/>
                        <a:latin typeface="Gotham Black" panose="02000504050000020004"/>
                      </a:endParaRP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1" u="none" strike="noStrike" dirty="0">
                          <a:solidFill>
                            <a:schemeClr val="bg1"/>
                          </a:solidFill>
                          <a:effectLst/>
                        </a:rPr>
                        <a:t>3 Months</a:t>
                      </a:r>
                      <a:endParaRPr lang="en-US" sz="1500" b="1" i="0" u="none" strike="noStrike" dirty="0">
                        <a:solidFill>
                          <a:schemeClr val="bg1"/>
                        </a:solidFill>
                        <a:effectLst/>
                        <a:latin typeface="Gotham Black" panose="02000504050000020004"/>
                      </a:endParaRP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1" u="none" strike="noStrike" dirty="0">
                          <a:solidFill>
                            <a:schemeClr val="bg1"/>
                          </a:solidFill>
                          <a:effectLst/>
                        </a:rPr>
                        <a:t>YTD</a:t>
                      </a:r>
                      <a:endParaRPr lang="en-US" sz="1500" b="1" i="0" u="none" strike="noStrike" dirty="0">
                        <a:solidFill>
                          <a:schemeClr val="bg1"/>
                        </a:solidFill>
                        <a:effectLst/>
                        <a:latin typeface="Gotham Black" panose="02000504050000020004"/>
                      </a:endParaRP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1" u="none" strike="noStrike" dirty="0">
                          <a:solidFill>
                            <a:schemeClr val="bg1"/>
                          </a:solidFill>
                          <a:effectLst/>
                        </a:rPr>
                        <a:t>FY23-24</a:t>
                      </a:r>
                      <a:endParaRPr lang="en-US" sz="1500" b="1" i="0" u="none" strike="noStrike" dirty="0">
                        <a:solidFill>
                          <a:schemeClr val="bg1"/>
                        </a:solidFill>
                        <a:effectLst/>
                        <a:latin typeface="Gotham Black" panose="02000504050000020004"/>
                      </a:endParaRP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1" u="none" strike="noStrike" dirty="0">
                          <a:solidFill>
                            <a:schemeClr val="bg1"/>
                          </a:solidFill>
                          <a:effectLst/>
                        </a:rPr>
                        <a:t>1 Year</a:t>
                      </a:r>
                      <a:endParaRPr lang="en-US" sz="1500" b="1" i="0" u="none" strike="noStrike" dirty="0">
                        <a:solidFill>
                          <a:schemeClr val="bg1"/>
                        </a:solidFill>
                        <a:effectLst/>
                        <a:latin typeface="Gotham Black" panose="02000504050000020004"/>
                      </a:endParaRP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1" u="none" strike="noStrike" dirty="0">
                          <a:solidFill>
                            <a:schemeClr val="bg1"/>
                          </a:solidFill>
                          <a:effectLst/>
                        </a:rPr>
                        <a:t>3 Year</a:t>
                      </a:r>
                      <a:endParaRPr lang="en-US" sz="1500" b="1" i="0" u="none" strike="noStrike" dirty="0">
                        <a:solidFill>
                          <a:schemeClr val="bg1"/>
                        </a:solidFill>
                        <a:effectLst/>
                        <a:latin typeface="Gotham Black" panose="02000504050000020004"/>
                      </a:endParaRP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1" u="none" strike="noStrike" dirty="0">
                          <a:solidFill>
                            <a:schemeClr val="bg1"/>
                          </a:solidFill>
                          <a:effectLst/>
                        </a:rPr>
                        <a:t>ITD</a:t>
                      </a:r>
                      <a:endParaRPr lang="en-US" sz="1500" b="1" i="0" u="none" strike="noStrike" dirty="0">
                        <a:solidFill>
                          <a:schemeClr val="bg1"/>
                        </a:solidFill>
                        <a:effectLst/>
                        <a:latin typeface="Gotham Black" panose="02000504050000020004"/>
                      </a:endParaRP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91194010"/>
                  </a:ext>
                </a:extLst>
              </a:tr>
              <a:tr h="379589">
                <a:tc>
                  <a:txBody>
                    <a:bodyPr/>
                    <a:lstStyle/>
                    <a:p>
                      <a:pPr algn="l" fontAlgn="b"/>
                      <a:r>
                        <a:rPr lang="en-US" sz="1500" b="1" u="none" strike="noStrike" dirty="0">
                          <a:solidFill>
                            <a:srgbClr val="000000"/>
                          </a:solidFill>
                          <a:effectLst/>
                        </a:rPr>
                        <a:t>  Government Bond Fund</a:t>
                      </a:r>
                      <a:endParaRPr lang="en-US" sz="1500" b="1" i="0" u="none" strike="noStrike" dirty="0">
                        <a:solidFill>
                          <a:srgbClr val="000000"/>
                        </a:solidFill>
                        <a:effectLst/>
                        <a:latin typeface="Gotham Black" panose="02000504050000020004"/>
                      </a:endParaRPr>
                    </a:p>
                  </a:txBody>
                  <a:tcPr marL="10126" marR="10126" marT="10126" marB="0" anchor="b">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rgbClr val="000000"/>
                          </a:solidFill>
                          <a:effectLst/>
                          <a:latin typeface="+mn-lt"/>
                        </a:rPr>
                        <a:t>0.92 </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chemeClr val="tx1"/>
                          </a:solidFill>
                          <a:effectLst/>
                          <a:latin typeface="+mn-lt"/>
                        </a:rPr>
                        <a:t>0.53</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rgbClr val="FF0000"/>
                          </a:solidFill>
                          <a:effectLst/>
                          <a:latin typeface="+mn-lt"/>
                        </a:rPr>
                        <a:t>(0.05)</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rgbClr val="000000"/>
                          </a:solidFill>
                          <a:effectLst/>
                          <a:latin typeface="+mn-lt"/>
                        </a:rPr>
                        <a:t>3.17</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rgbClr val="000000"/>
                          </a:solidFill>
                          <a:effectLst/>
                          <a:latin typeface="+mn-lt"/>
                        </a:rPr>
                        <a:t>3.17</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rgbClr val="FF0000"/>
                          </a:solidFill>
                          <a:effectLst/>
                          <a:latin typeface="+mn-lt"/>
                        </a:rPr>
                        <a:t>(1.50)</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rgbClr val="FF0000"/>
                          </a:solidFill>
                          <a:effectLst/>
                          <a:latin typeface="+mn-lt"/>
                        </a:rPr>
                        <a:t>(0.25)</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68579227"/>
                  </a:ext>
                </a:extLst>
              </a:tr>
              <a:tr h="362963">
                <a:tc>
                  <a:txBody>
                    <a:bodyPr/>
                    <a:lstStyle/>
                    <a:p>
                      <a:pPr marL="0" marR="0" lvl="0" indent="0" algn="l" defTabSz="1005840" rtl="0" eaLnBrk="1" fontAlgn="b" latinLnBrk="0" hangingPunct="1">
                        <a:lnSpc>
                          <a:spcPct val="100000"/>
                        </a:lnSpc>
                        <a:spcBef>
                          <a:spcPts val="0"/>
                        </a:spcBef>
                        <a:spcAft>
                          <a:spcPts val="0"/>
                        </a:spcAft>
                        <a:buClrTx/>
                        <a:buSzTx/>
                        <a:buFontTx/>
                        <a:buNone/>
                        <a:tabLst/>
                        <a:defRPr/>
                      </a:pPr>
                      <a:r>
                        <a:rPr lang="en-US" sz="1500" b="0" u="none" strike="noStrike" dirty="0">
                          <a:solidFill>
                            <a:srgbClr val="000000"/>
                          </a:solidFill>
                          <a:effectLst/>
                        </a:rPr>
                        <a:t>   </a:t>
                      </a:r>
                      <a:r>
                        <a:rPr lang="en-US" sz="1500" b="0" i="1" u="none" strike="noStrike" dirty="0">
                          <a:solidFill>
                            <a:srgbClr val="000000"/>
                          </a:solidFill>
                          <a:effectLst/>
                        </a:rPr>
                        <a:t>Bloomberg US Int. Treas. Index</a:t>
                      </a:r>
                      <a:endParaRPr lang="en-US" sz="1500" b="0" i="1" u="none" strike="noStrike" dirty="0">
                        <a:solidFill>
                          <a:srgbClr val="000000"/>
                        </a:solidFill>
                        <a:effectLst/>
                        <a:latin typeface="Gotham Black" panose="02000504050000020004"/>
                      </a:endParaRPr>
                    </a:p>
                  </a:txBody>
                  <a:tcPr marL="10126" marR="10126" marT="10126" marB="0" anchor="ctr">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rgbClr val="000000"/>
                          </a:solidFill>
                          <a:effectLst/>
                          <a:latin typeface="+mn-lt"/>
                        </a:rPr>
                        <a:t>0.85</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chemeClr val="tx1"/>
                          </a:solidFill>
                          <a:effectLst/>
                          <a:latin typeface="+mn-lt"/>
                        </a:rPr>
                        <a:t>0.58</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chemeClr val="tx1"/>
                          </a:solidFill>
                          <a:effectLst/>
                          <a:latin typeface="+mn-lt"/>
                        </a:rPr>
                        <a:t>0.21</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rgbClr val="000000"/>
                          </a:solidFill>
                          <a:effectLst/>
                          <a:latin typeface="+mn-lt"/>
                        </a:rPr>
                        <a:t>3.37</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rgbClr val="000000"/>
                          </a:solidFill>
                          <a:effectLst/>
                          <a:latin typeface="+mn-lt"/>
                        </a:rPr>
                        <a:t>3.37</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rgbClr val="FF0000"/>
                          </a:solidFill>
                          <a:effectLst/>
                          <a:latin typeface="+mn-lt"/>
                        </a:rPr>
                        <a:t>(1.41)</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chemeClr val="tx1"/>
                          </a:solidFill>
                          <a:effectLst/>
                          <a:latin typeface="+mn-lt"/>
                        </a:rPr>
                        <a:t>0.28</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68675330"/>
                  </a:ext>
                </a:extLst>
              </a:tr>
              <a:tr h="339669">
                <a:tc>
                  <a:txBody>
                    <a:bodyPr/>
                    <a:lstStyle/>
                    <a:p>
                      <a:pPr algn="l" fontAlgn="b"/>
                      <a:r>
                        <a:rPr lang="en-US" sz="1500" b="1" u="none" strike="noStrike" dirty="0">
                          <a:solidFill>
                            <a:srgbClr val="000000"/>
                          </a:solidFill>
                          <a:effectLst/>
                        </a:rPr>
                        <a:t>  Corporate Bond Fund</a:t>
                      </a:r>
                      <a:endParaRPr lang="en-US" sz="1500" b="1" i="0" u="none" strike="noStrike" dirty="0">
                        <a:solidFill>
                          <a:srgbClr val="000000"/>
                        </a:solidFill>
                        <a:effectLst/>
                        <a:latin typeface="Gotham Black" panose="02000504050000020004"/>
                      </a:endParaRPr>
                    </a:p>
                  </a:txBody>
                  <a:tcPr marL="10126" marR="10126" marT="10126" marB="0" anchor="b">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rgbClr val="000000"/>
                          </a:solidFill>
                          <a:effectLst/>
                          <a:latin typeface="+mn-lt"/>
                        </a:rPr>
                        <a:t>0.72</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chemeClr val="tx1"/>
                          </a:solidFill>
                          <a:effectLst/>
                          <a:latin typeface="+mn-lt"/>
                        </a:rPr>
                        <a:t>0.28</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rgbClr val="FF0000"/>
                          </a:solidFill>
                          <a:effectLst/>
                          <a:latin typeface="+mn-lt"/>
                        </a:rPr>
                        <a:t>(0.03)</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rgbClr val="000000"/>
                          </a:solidFill>
                          <a:effectLst/>
                          <a:latin typeface="+mn-lt"/>
                        </a:rPr>
                        <a:t>4.27</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rgbClr val="000000"/>
                          </a:solidFill>
                          <a:effectLst/>
                          <a:latin typeface="+mn-lt"/>
                        </a:rPr>
                        <a:t>4.27</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rgbClr val="FF0000"/>
                          </a:solidFill>
                          <a:effectLst/>
                          <a:latin typeface="+mn-lt"/>
                        </a:rPr>
                        <a:t>(0.69)</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rgbClr val="FF0000"/>
                          </a:solidFill>
                          <a:effectLst/>
                          <a:latin typeface="+mn-lt"/>
                        </a:rPr>
                        <a:t>(0.29)</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59602281"/>
                  </a:ext>
                </a:extLst>
              </a:tr>
              <a:tr h="463786">
                <a:tc>
                  <a:txBody>
                    <a:bodyPr/>
                    <a:lstStyle/>
                    <a:p>
                      <a:pPr algn="l" fontAlgn="b"/>
                      <a:r>
                        <a:rPr lang="en-US" sz="1500" b="0" i="1" u="none" strike="noStrike" dirty="0">
                          <a:solidFill>
                            <a:srgbClr val="000000"/>
                          </a:solidFill>
                          <a:effectLst/>
                        </a:rPr>
                        <a:t>Bloomberg US Corp 1-3Yr A+ Index</a:t>
                      </a:r>
                      <a:endParaRPr lang="en-US" sz="1500" b="0" i="1" u="none" strike="noStrike" dirty="0">
                        <a:solidFill>
                          <a:srgbClr val="000000"/>
                        </a:solidFill>
                        <a:effectLst/>
                        <a:latin typeface="Gotham Black" panose="02000504050000020004"/>
                      </a:endParaRPr>
                    </a:p>
                  </a:txBody>
                  <a:tcPr marL="182274" marR="10126" marT="10126" marB="0" anchor="b">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rgbClr val="000000"/>
                          </a:solidFill>
                          <a:effectLst/>
                          <a:latin typeface="+mn-lt"/>
                        </a:rPr>
                        <a:t>0.64</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rgbClr val="FF0000"/>
                          </a:solidFill>
                          <a:effectLst/>
                          <a:latin typeface="+mn-lt"/>
                        </a:rPr>
                        <a:t>(0.15)</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rgbClr val="FF0000"/>
                          </a:solidFill>
                          <a:effectLst/>
                          <a:latin typeface="+mn-lt"/>
                        </a:rPr>
                        <a:t>(0.70)</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chemeClr val="tx1"/>
                          </a:solidFill>
                          <a:effectLst/>
                          <a:latin typeface="+mn-lt"/>
                        </a:rPr>
                        <a:t>3.97</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chemeClr val="tx1"/>
                          </a:solidFill>
                          <a:effectLst/>
                          <a:latin typeface="+mn-lt"/>
                        </a:rPr>
                        <a:t>3.97</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rgbClr val="FF0000"/>
                          </a:solidFill>
                          <a:effectLst/>
                          <a:latin typeface="+mn-lt"/>
                        </a:rPr>
                        <a:t>(3.17)</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chemeClr val="tx1"/>
                          </a:solidFill>
                          <a:effectLst/>
                          <a:latin typeface="+mn-lt"/>
                        </a:rPr>
                        <a:t>0.33</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656959949"/>
                  </a:ext>
                </a:extLst>
              </a:tr>
              <a:tr h="339669">
                <a:tc>
                  <a:txBody>
                    <a:bodyPr/>
                    <a:lstStyle/>
                    <a:p>
                      <a:pPr algn="l" fontAlgn="b"/>
                      <a:r>
                        <a:rPr lang="en-US" sz="1500" b="1" u="none" strike="noStrike" dirty="0">
                          <a:solidFill>
                            <a:srgbClr val="000000"/>
                          </a:solidFill>
                          <a:effectLst/>
                        </a:rPr>
                        <a:t>  S&amp;P 500 Equity Fund</a:t>
                      </a:r>
                      <a:endParaRPr lang="en-US" sz="1500" b="1" i="0" u="none" strike="noStrike" dirty="0">
                        <a:solidFill>
                          <a:srgbClr val="000000"/>
                        </a:solidFill>
                        <a:effectLst/>
                        <a:latin typeface="Gotham Black" panose="02000504050000020004"/>
                      </a:endParaRPr>
                    </a:p>
                  </a:txBody>
                  <a:tcPr marL="10126" marR="10126" marT="10126" marB="0" anchor="b">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rgbClr val="000000"/>
                          </a:solidFill>
                          <a:effectLst/>
                          <a:latin typeface="+mn-lt"/>
                        </a:rPr>
                        <a:t>3.54</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chemeClr val="tx1"/>
                          </a:solidFill>
                          <a:effectLst/>
                          <a:latin typeface="+mn-lt"/>
                        </a:rPr>
                        <a:t>4.29</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chemeClr val="tx1"/>
                          </a:solidFill>
                          <a:effectLst/>
                          <a:latin typeface="+mn-lt"/>
                        </a:rPr>
                        <a:t>14.74</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chemeClr val="tx1"/>
                          </a:solidFill>
                          <a:effectLst/>
                          <a:latin typeface="+mn-lt"/>
                        </a:rPr>
                        <a:t>23.55</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chemeClr val="tx1"/>
                          </a:solidFill>
                          <a:effectLst/>
                          <a:latin typeface="+mn-lt"/>
                        </a:rPr>
                        <a:t>23.55</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chemeClr val="tx1"/>
                          </a:solidFill>
                          <a:effectLst/>
                          <a:latin typeface="+mn-lt"/>
                        </a:rPr>
                        <a:t>9.74</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chemeClr val="tx1"/>
                          </a:solidFill>
                          <a:effectLst/>
                          <a:latin typeface="+mn-lt"/>
                        </a:rPr>
                        <a:t>14.23</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72608111"/>
                  </a:ext>
                </a:extLst>
              </a:tr>
              <a:tr h="236956">
                <a:tc>
                  <a:txBody>
                    <a:bodyPr/>
                    <a:lstStyle/>
                    <a:p>
                      <a:pPr algn="l" fontAlgn="b"/>
                      <a:r>
                        <a:rPr lang="en-US" sz="1500" b="0" i="1" u="none" strike="noStrike" dirty="0">
                          <a:solidFill>
                            <a:srgbClr val="000000"/>
                          </a:solidFill>
                          <a:effectLst/>
                        </a:rPr>
                        <a:t>S&amp;P 500 Index</a:t>
                      </a:r>
                      <a:endParaRPr lang="en-US" sz="1500" b="0" i="1" u="none" strike="noStrike" dirty="0">
                        <a:solidFill>
                          <a:srgbClr val="000000"/>
                        </a:solidFill>
                        <a:effectLst/>
                        <a:latin typeface="Gotham Black" panose="02000504050000020004"/>
                      </a:endParaRPr>
                    </a:p>
                  </a:txBody>
                  <a:tcPr marL="182274" marR="10126" marT="10126" marB="0" anchor="b">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rgbClr val="000000"/>
                          </a:solidFill>
                          <a:effectLst/>
                          <a:latin typeface="+mn-lt"/>
                        </a:rPr>
                        <a:t>3.59</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chemeClr val="tx1"/>
                          </a:solidFill>
                          <a:effectLst/>
                          <a:latin typeface="+mn-lt"/>
                        </a:rPr>
                        <a:t>4.28</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chemeClr val="tx1"/>
                          </a:solidFill>
                          <a:effectLst/>
                          <a:latin typeface="+mn-lt"/>
                        </a:rPr>
                        <a:t>15.29</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chemeClr val="tx1"/>
                          </a:solidFill>
                          <a:effectLst/>
                          <a:latin typeface="+mn-lt"/>
                        </a:rPr>
                        <a:t>24.56</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chemeClr val="tx1"/>
                          </a:solidFill>
                          <a:effectLst/>
                          <a:latin typeface="+mn-lt"/>
                        </a:rPr>
                        <a:t>24.56</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chemeClr val="tx1"/>
                          </a:solidFill>
                          <a:effectLst/>
                          <a:latin typeface="+mn-lt"/>
                        </a:rPr>
                        <a:t>10.01</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chemeClr val="tx1"/>
                          </a:solidFill>
                          <a:effectLst/>
                          <a:latin typeface="+mn-lt"/>
                        </a:rPr>
                        <a:t>15.05</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04779043"/>
                  </a:ext>
                </a:extLst>
              </a:tr>
              <a:tr h="339669">
                <a:tc>
                  <a:txBody>
                    <a:bodyPr/>
                    <a:lstStyle/>
                    <a:p>
                      <a:pPr lvl="0" algn="l" fontAlgn="b"/>
                      <a:r>
                        <a:rPr lang="en-US" sz="1500" b="1" u="none" strike="noStrike" dirty="0">
                          <a:solidFill>
                            <a:srgbClr val="000000"/>
                          </a:solidFill>
                          <a:effectLst/>
                        </a:rPr>
                        <a:t>  Dividend Focus Fund</a:t>
                      </a:r>
                      <a:endParaRPr lang="en-US" sz="1500" b="1" i="0" u="none" strike="noStrike" dirty="0">
                        <a:solidFill>
                          <a:srgbClr val="000000"/>
                        </a:solidFill>
                        <a:effectLst/>
                        <a:latin typeface="Gotham Black" panose="02000504050000020004"/>
                      </a:endParaRPr>
                    </a:p>
                  </a:txBody>
                  <a:tcPr marL="10126" marR="10126" marT="10126" marB="0" anchor="b">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rgbClr val="000000"/>
                          </a:solidFill>
                          <a:effectLst/>
                          <a:latin typeface="+mn-lt"/>
                        </a:rPr>
                        <a:t>0.58</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rgbClr val="FF0000"/>
                          </a:solidFill>
                          <a:effectLst/>
                          <a:latin typeface="+mn-lt"/>
                        </a:rPr>
                        <a:t>(0.76)</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chemeClr val="tx1"/>
                          </a:solidFill>
                          <a:effectLst/>
                          <a:latin typeface="+mn-lt"/>
                        </a:rPr>
                        <a:t>7.75</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chemeClr val="tx1"/>
                          </a:solidFill>
                          <a:effectLst/>
                          <a:latin typeface="+mn-lt"/>
                        </a:rPr>
                        <a:t>14.84</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chemeClr val="tx1"/>
                          </a:solidFill>
                          <a:effectLst/>
                          <a:latin typeface="+mn-lt"/>
                        </a:rPr>
                        <a:t>14.84</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chemeClr val="tx1"/>
                          </a:solidFill>
                          <a:effectLst/>
                          <a:latin typeface="+mn-lt"/>
                        </a:rPr>
                        <a:t>7.11</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chemeClr val="tx1"/>
                          </a:solidFill>
                          <a:effectLst/>
                          <a:latin typeface="+mn-lt"/>
                        </a:rPr>
                        <a:t>8.96</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85290095"/>
                  </a:ext>
                </a:extLst>
              </a:tr>
              <a:tr h="278401">
                <a:tc>
                  <a:txBody>
                    <a:bodyPr/>
                    <a:lstStyle/>
                    <a:p>
                      <a:pPr algn="l" fontAlgn="b"/>
                      <a:r>
                        <a:rPr lang="en-US" sz="1500" b="0" i="1" u="none" strike="noStrike" dirty="0">
                          <a:solidFill>
                            <a:srgbClr val="000000"/>
                          </a:solidFill>
                          <a:effectLst/>
                        </a:rPr>
                        <a:t>Russell 1000 Value Index</a:t>
                      </a:r>
                      <a:endParaRPr lang="en-US" sz="1500" b="0" i="1" u="none" strike="noStrike" dirty="0">
                        <a:solidFill>
                          <a:srgbClr val="000000"/>
                        </a:solidFill>
                        <a:effectLst/>
                        <a:latin typeface="Gotham Black" panose="02000504050000020004"/>
                      </a:endParaRPr>
                    </a:p>
                  </a:txBody>
                  <a:tcPr marL="182274" marR="10126" marT="10126" marB="0" anchor="b">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rgbClr val="FF0000"/>
                          </a:solidFill>
                          <a:effectLst/>
                          <a:latin typeface="+mn-lt"/>
                        </a:rPr>
                        <a:t>(0.94)</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rgbClr val="FF0000"/>
                          </a:solidFill>
                          <a:effectLst/>
                          <a:latin typeface="+mn-lt"/>
                        </a:rPr>
                        <a:t>(2.17)</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chemeClr val="tx1"/>
                          </a:solidFill>
                          <a:effectLst/>
                          <a:latin typeface="+mn-lt"/>
                        </a:rPr>
                        <a:t>6.62</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chemeClr val="tx1"/>
                          </a:solidFill>
                          <a:effectLst/>
                          <a:latin typeface="+mn-lt"/>
                        </a:rPr>
                        <a:t>13.06</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chemeClr val="tx1"/>
                          </a:solidFill>
                          <a:effectLst/>
                          <a:latin typeface="+mn-lt"/>
                        </a:rPr>
                        <a:t>13.06</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chemeClr val="tx1"/>
                          </a:solidFill>
                          <a:effectLst/>
                          <a:latin typeface="+mn-lt"/>
                        </a:rPr>
                        <a:t>5.52</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500" b="0" i="0" u="none" strike="noStrike" dirty="0">
                          <a:solidFill>
                            <a:schemeClr val="tx1"/>
                          </a:solidFill>
                          <a:effectLst/>
                          <a:latin typeface="+mn-lt"/>
                        </a:rPr>
                        <a:t>9.04</a:t>
                      </a:r>
                    </a:p>
                  </a:txBody>
                  <a:tcPr marL="10126" marR="10126" marT="10126"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31023774"/>
                  </a:ext>
                </a:extLst>
              </a:tr>
            </a:tbl>
          </a:graphicData>
        </a:graphic>
      </p:graphicFrame>
      <p:sp>
        <p:nvSpPr>
          <p:cNvPr id="7" name="Slide Number Placeholder 2">
            <a:extLst>
              <a:ext uri="{FF2B5EF4-FFF2-40B4-BE49-F238E27FC236}">
                <a16:creationId xmlns:a16="http://schemas.microsoft.com/office/drawing/2014/main" id="{786E1530-E5BC-8DF4-99AA-A26B6E8CE97D}"/>
              </a:ext>
            </a:extLst>
          </p:cNvPr>
          <p:cNvSpPr>
            <a:spLocks noGrp="1"/>
          </p:cNvSpPr>
          <p:nvPr>
            <p:ph type="sldNum" sz="quarter" idx="12"/>
          </p:nvPr>
        </p:nvSpPr>
        <p:spPr>
          <a:xfrm>
            <a:off x="7704821" y="7276191"/>
            <a:ext cx="2192558" cy="413808"/>
          </a:xfrm>
        </p:spPr>
        <p:txBody>
          <a:bodyPr/>
          <a:lstStyle/>
          <a:p>
            <a:fld id="{F30A7A1B-CB85-4EFE-886E-49BE227B8847}" type="slidenum">
              <a:rPr lang="en-US" smtClean="0">
                <a:solidFill>
                  <a:schemeClr val="bg1"/>
                </a:solidFill>
              </a:rPr>
              <a:t>3</a:t>
            </a:fld>
            <a:endParaRPr lang="en-US" dirty="0">
              <a:solidFill>
                <a:schemeClr val="bg1"/>
              </a:solidFill>
            </a:endParaRPr>
          </a:p>
        </p:txBody>
      </p:sp>
    </p:spTree>
    <p:extLst>
      <p:ext uri="{BB962C8B-B14F-4D97-AF65-F5344CB8AC3E}">
        <p14:creationId xmlns:p14="http://schemas.microsoft.com/office/powerpoint/2010/main" val="2122939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10C0F8-0805-91B9-7992-DF266382BA00}"/>
              </a:ext>
            </a:extLst>
          </p:cNvPr>
          <p:cNvSpPr/>
          <p:nvPr/>
        </p:nvSpPr>
        <p:spPr>
          <a:xfrm>
            <a:off x="-106917" y="7294178"/>
            <a:ext cx="10270419" cy="52026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pic>
        <p:nvPicPr>
          <p:cNvPr id="4" name="Graphic 3">
            <a:extLst>
              <a:ext uri="{FF2B5EF4-FFF2-40B4-BE49-F238E27FC236}">
                <a16:creationId xmlns:a16="http://schemas.microsoft.com/office/drawing/2014/main" id="{9B6D2966-C508-7855-6CED-17DFB93620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3500000">
            <a:off x="1075208" y="3871307"/>
            <a:ext cx="6334960" cy="6463869"/>
          </a:xfrm>
          <a:prstGeom prst="rect">
            <a:avLst/>
          </a:prstGeom>
        </p:spPr>
      </p:pic>
      <p:pic>
        <p:nvPicPr>
          <p:cNvPr id="6" name="Picture 5" descr="A blue and yellow logo&#10;&#10;Description automatically generated">
            <a:extLst>
              <a:ext uri="{FF2B5EF4-FFF2-40B4-BE49-F238E27FC236}">
                <a16:creationId xmlns:a16="http://schemas.microsoft.com/office/drawing/2014/main" id="{6E46B2D2-A8FB-2A30-3814-76434E9DFF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7758" y="6768933"/>
            <a:ext cx="1338699" cy="520260"/>
          </a:xfrm>
          <a:prstGeom prst="rect">
            <a:avLst/>
          </a:prstGeom>
        </p:spPr>
      </p:pic>
      <p:sp>
        <p:nvSpPr>
          <p:cNvPr id="3" name="Slide Number Placeholder 2">
            <a:extLst>
              <a:ext uri="{FF2B5EF4-FFF2-40B4-BE49-F238E27FC236}">
                <a16:creationId xmlns:a16="http://schemas.microsoft.com/office/drawing/2014/main" id="{57913CD0-FF02-3686-5ACF-22A6774E7A0A}"/>
              </a:ext>
            </a:extLst>
          </p:cNvPr>
          <p:cNvSpPr>
            <a:spLocks noGrp="1"/>
          </p:cNvSpPr>
          <p:nvPr>
            <p:ph type="sldNum" sz="quarter" idx="12"/>
          </p:nvPr>
        </p:nvSpPr>
        <p:spPr/>
        <p:txBody>
          <a:bodyPr/>
          <a:lstStyle/>
          <a:p>
            <a:fld id="{F30A7A1B-CB85-4EFE-886E-49BE227B8847}" type="slidenum">
              <a:rPr lang="en-US" smtClean="0">
                <a:solidFill>
                  <a:schemeClr val="bg1"/>
                </a:solidFill>
              </a:rPr>
              <a:t>4</a:t>
            </a:fld>
            <a:endParaRPr lang="en-US" dirty="0">
              <a:solidFill>
                <a:schemeClr val="bg1"/>
              </a:solidFill>
            </a:endParaRPr>
          </a:p>
        </p:txBody>
      </p:sp>
      <p:sp>
        <p:nvSpPr>
          <p:cNvPr id="7" name="TextBox 6">
            <a:extLst>
              <a:ext uri="{FF2B5EF4-FFF2-40B4-BE49-F238E27FC236}">
                <a16:creationId xmlns:a16="http://schemas.microsoft.com/office/drawing/2014/main" id="{3195BF3C-D6DD-5E2D-8122-34289C8D761A}"/>
              </a:ext>
            </a:extLst>
          </p:cNvPr>
          <p:cNvSpPr txBox="1"/>
          <p:nvPr/>
        </p:nvSpPr>
        <p:spPr>
          <a:xfrm>
            <a:off x="262617" y="465603"/>
            <a:ext cx="8766875" cy="553999"/>
          </a:xfrm>
          <a:prstGeom prst="rect">
            <a:avLst/>
          </a:prstGeom>
          <a:noFill/>
        </p:spPr>
        <p:txBody>
          <a:bodyPr wrap="square" rtlCol="0">
            <a:spAutoFit/>
          </a:bodyPr>
          <a:lstStyle/>
          <a:p>
            <a:r>
              <a:rPr lang="en-US" sz="3000" b="1" cap="all" dirty="0">
                <a:solidFill>
                  <a:schemeClr val="accent2">
                    <a:lumMod val="90000"/>
                    <a:lumOff val="10000"/>
                  </a:schemeClr>
                </a:solidFill>
              </a:rPr>
              <a:t>Financials as of 06.30.2024</a:t>
            </a:r>
          </a:p>
        </p:txBody>
      </p:sp>
      <p:pic>
        <p:nvPicPr>
          <p:cNvPr id="9" name="Graphic 8">
            <a:extLst>
              <a:ext uri="{FF2B5EF4-FFF2-40B4-BE49-F238E27FC236}">
                <a16:creationId xmlns:a16="http://schemas.microsoft.com/office/drawing/2014/main" id="{79D411CA-1FBF-81F3-0CF4-5973334FCE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3743" y="244035"/>
            <a:ext cx="1266825" cy="219075"/>
          </a:xfrm>
          <a:prstGeom prst="rect">
            <a:avLst/>
          </a:prstGeom>
        </p:spPr>
      </p:pic>
      <p:graphicFrame>
        <p:nvGraphicFramePr>
          <p:cNvPr id="8" name="Table 7">
            <a:extLst>
              <a:ext uri="{FF2B5EF4-FFF2-40B4-BE49-F238E27FC236}">
                <a16:creationId xmlns:a16="http://schemas.microsoft.com/office/drawing/2014/main" id="{2F7E6CCF-F2E6-B89B-D4AB-30EE0E784F46}"/>
              </a:ext>
            </a:extLst>
          </p:cNvPr>
          <p:cNvGraphicFramePr>
            <a:graphicFrameLocks noGrp="1"/>
          </p:cNvGraphicFramePr>
          <p:nvPr>
            <p:extLst>
              <p:ext uri="{D42A27DB-BD31-4B8C-83A1-F6EECF244321}">
                <p14:modId xmlns:p14="http://schemas.microsoft.com/office/powerpoint/2010/main" val="1982025808"/>
              </p:ext>
            </p:extLst>
          </p:nvPr>
        </p:nvGraphicFramePr>
        <p:xfrm>
          <a:off x="638606" y="1666340"/>
          <a:ext cx="8779371" cy="4323308"/>
        </p:xfrm>
        <a:graphic>
          <a:graphicData uri="http://schemas.openxmlformats.org/drawingml/2006/table">
            <a:tbl>
              <a:tblPr firstRow="1" bandRow="1">
                <a:tableStyleId>{6E25E649-3F16-4E02-A733-19D2CDBF48F0}</a:tableStyleId>
              </a:tblPr>
              <a:tblGrid>
                <a:gridCol w="6766217">
                  <a:extLst>
                    <a:ext uri="{9D8B030D-6E8A-4147-A177-3AD203B41FA5}">
                      <a16:colId xmlns:a16="http://schemas.microsoft.com/office/drawing/2014/main" val="65912598"/>
                    </a:ext>
                  </a:extLst>
                </a:gridCol>
                <a:gridCol w="2013154">
                  <a:extLst>
                    <a:ext uri="{9D8B030D-6E8A-4147-A177-3AD203B41FA5}">
                      <a16:colId xmlns:a16="http://schemas.microsoft.com/office/drawing/2014/main" val="4034397210"/>
                    </a:ext>
                  </a:extLst>
                </a:gridCol>
              </a:tblGrid>
              <a:tr h="556733">
                <a:tc>
                  <a:txBody>
                    <a:bodyPr/>
                    <a:lstStyle/>
                    <a:p>
                      <a:r>
                        <a:rPr lang="en-US" sz="2800" dirty="0"/>
                        <a:t>KLC Investment Pool Program Funds</a:t>
                      </a:r>
                    </a:p>
                  </a:txBody>
                  <a:tcPr marL="129473" marR="129473" marT="64735" marB="64735" anchor="ctr"/>
                </a:tc>
                <a:tc>
                  <a:txBody>
                    <a:bodyPr/>
                    <a:lstStyle/>
                    <a:p>
                      <a:pPr algn="ctr"/>
                      <a:r>
                        <a:rPr lang="en-US" sz="2800" dirty="0"/>
                        <a:t>CURRENT YIELD</a:t>
                      </a:r>
                    </a:p>
                  </a:txBody>
                  <a:tcPr marL="129473" marR="129473" marT="64735" marB="64735"/>
                </a:tc>
                <a:extLst>
                  <a:ext uri="{0D108BD9-81ED-4DB2-BD59-A6C34878D82A}">
                    <a16:rowId xmlns:a16="http://schemas.microsoft.com/office/drawing/2014/main" val="2084032894"/>
                  </a:ext>
                </a:extLst>
              </a:tr>
              <a:tr h="556733">
                <a:tc>
                  <a:txBody>
                    <a:bodyPr/>
                    <a:lstStyle/>
                    <a:p>
                      <a:pPr algn="l"/>
                      <a:r>
                        <a:rPr lang="en-US" sz="2400" b="1" dirty="0"/>
                        <a:t>Money Market Fund – Net</a:t>
                      </a:r>
                    </a:p>
                  </a:txBody>
                  <a:tcPr marL="129473" marR="129473" marT="64735" marB="64735">
                    <a:lnR w="12700" cap="flat" cmpd="sng" algn="ctr">
                      <a:solidFill>
                        <a:schemeClr val="tx1"/>
                      </a:solidFill>
                      <a:prstDash val="solid"/>
                      <a:round/>
                      <a:headEnd type="none" w="med" len="med"/>
                      <a:tailEnd type="none" w="med" len="med"/>
                    </a:lnR>
                  </a:tcPr>
                </a:tc>
                <a:tc>
                  <a:txBody>
                    <a:bodyPr/>
                    <a:lstStyle/>
                    <a:p>
                      <a:pPr algn="ctr"/>
                      <a:r>
                        <a:rPr lang="en-US" sz="2400" dirty="0"/>
                        <a:t>4.99</a:t>
                      </a:r>
                    </a:p>
                  </a:txBody>
                  <a:tcPr marL="129473" marR="129473" marT="64735" marB="6473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77716603"/>
                  </a:ext>
                </a:extLst>
              </a:tr>
              <a:tr h="556733">
                <a:tc>
                  <a:txBody>
                    <a:bodyPr/>
                    <a:lstStyle/>
                    <a:p>
                      <a:pPr algn="l"/>
                      <a:r>
                        <a:rPr lang="en-US" sz="2400" b="1" dirty="0"/>
                        <a:t>Enhanced Income Fund (Net – YTM)</a:t>
                      </a:r>
                    </a:p>
                  </a:txBody>
                  <a:tcPr marL="129473" marR="129473" marT="64735" marB="64735">
                    <a:lnR w="12700" cap="flat" cmpd="sng" algn="ctr">
                      <a:solidFill>
                        <a:schemeClr val="tx1"/>
                      </a:solidFill>
                      <a:prstDash val="solid"/>
                      <a:round/>
                      <a:headEnd type="none" w="med" len="med"/>
                      <a:tailEnd type="none" w="med" len="med"/>
                    </a:lnR>
                  </a:tcPr>
                </a:tc>
                <a:tc>
                  <a:txBody>
                    <a:bodyPr/>
                    <a:lstStyle/>
                    <a:p>
                      <a:pPr algn="ctr"/>
                      <a:r>
                        <a:rPr lang="en-US" sz="2400" dirty="0"/>
                        <a:t>4.90</a:t>
                      </a:r>
                    </a:p>
                  </a:txBody>
                  <a:tcPr marL="129473" marR="129473" marT="64735" marB="6473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800930321"/>
                  </a:ext>
                </a:extLst>
              </a:tr>
              <a:tr h="556733">
                <a:tc>
                  <a:txBody>
                    <a:bodyPr/>
                    <a:lstStyle/>
                    <a:p>
                      <a:pPr algn="l"/>
                      <a:r>
                        <a:rPr lang="en-US" sz="2400" b="1" dirty="0"/>
                        <a:t>Government Bond Fund (YTM)</a:t>
                      </a:r>
                    </a:p>
                  </a:txBody>
                  <a:tcPr marL="129473" marR="129473" marT="64735" marB="64735">
                    <a:lnR w="12700" cap="flat" cmpd="sng" algn="ctr">
                      <a:solidFill>
                        <a:schemeClr val="tx1"/>
                      </a:solidFill>
                      <a:prstDash val="solid"/>
                      <a:round/>
                      <a:headEnd type="none" w="med" len="med"/>
                      <a:tailEnd type="none" w="med" len="med"/>
                    </a:lnR>
                  </a:tcPr>
                </a:tc>
                <a:tc>
                  <a:txBody>
                    <a:bodyPr/>
                    <a:lstStyle/>
                    <a:p>
                      <a:pPr algn="ctr"/>
                      <a:r>
                        <a:rPr lang="en-US" sz="2400" dirty="0"/>
                        <a:t>4.37</a:t>
                      </a:r>
                    </a:p>
                  </a:txBody>
                  <a:tcPr marL="129473" marR="129473" marT="64735" marB="6473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106715162"/>
                  </a:ext>
                </a:extLst>
              </a:tr>
              <a:tr h="556733">
                <a:tc>
                  <a:txBody>
                    <a:bodyPr/>
                    <a:lstStyle/>
                    <a:p>
                      <a:pPr algn="l"/>
                      <a:r>
                        <a:rPr lang="en-US" sz="2400" b="1" dirty="0"/>
                        <a:t>Corporate Bond Fund (YTM)</a:t>
                      </a:r>
                    </a:p>
                  </a:txBody>
                  <a:tcPr marL="129473" marR="129473" marT="64735" marB="64735">
                    <a:lnR w="12700" cap="flat" cmpd="sng" algn="ctr">
                      <a:solidFill>
                        <a:schemeClr val="tx1"/>
                      </a:solidFill>
                      <a:prstDash val="solid"/>
                      <a:round/>
                      <a:headEnd type="none" w="med" len="med"/>
                      <a:tailEnd type="none" w="med" len="med"/>
                    </a:lnR>
                  </a:tcPr>
                </a:tc>
                <a:tc>
                  <a:txBody>
                    <a:bodyPr/>
                    <a:lstStyle/>
                    <a:p>
                      <a:pPr algn="ctr"/>
                      <a:r>
                        <a:rPr lang="en-US" sz="2400" dirty="0"/>
                        <a:t>4.80</a:t>
                      </a:r>
                    </a:p>
                  </a:txBody>
                  <a:tcPr marL="129473" marR="129473" marT="64735" marB="6473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5386050"/>
                  </a:ext>
                </a:extLst>
              </a:tr>
              <a:tr h="556733">
                <a:tc>
                  <a:txBody>
                    <a:bodyPr/>
                    <a:lstStyle/>
                    <a:p>
                      <a:pPr algn="l"/>
                      <a:r>
                        <a:rPr lang="en-US" sz="2400" b="1" dirty="0"/>
                        <a:t>S&amp;P 500 Equity Fund</a:t>
                      </a:r>
                    </a:p>
                  </a:txBody>
                  <a:tcPr marL="129473" marR="129473" marT="64735" marB="64735">
                    <a:lnR w="12700" cap="flat" cmpd="sng" algn="ctr">
                      <a:solidFill>
                        <a:schemeClr val="tx1"/>
                      </a:solidFill>
                      <a:prstDash val="solid"/>
                      <a:round/>
                      <a:headEnd type="none" w="med" len="med"/>
                      <a:tailEnd type="none" w="med" len="med"/>
                    </a:lnR>
                  </a:tcPr>
                </a:tc>
                <a:tc>
                  <a:txBody>
                    <a:bodyPr/>
                    <a:lstStyle/>
                    <a:p>
                      <a:pPr algn="ctr"/>
                      <a:r>
                        <a:rPr lang="en-US" sz="2400" dirty="0"/>
                        <a:t>1.37</a:t>
                      </a:r>
                    </a:p>
                  </a:txBody>
                  <a:tcPr marL="129473" marR="129473" marT="64735" marB="6473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96940648"/>
                  </a:ext>
                </a:extLst>
              </a:tr>
              <a:tr h="556733">
                <a:tc>
                  <a:txBody>
                    <a:bodyPr/>
                    <a:lstStyle/>
                    <a:p>
                      <a:pPr algn="l"/>
                      <a:r>
                        <a:rPr lang="en-US" sz="2400" b="1" dirty="0"/>
                        <a:t>Dividend Focus Fund</a:t>
                      </a:r>
                    </a:p>
                  </a:txBody>
                  <a:tcPr marL="129473" marR="129473" marT="64735" marB="64735">
                    <a:lnR w="12700" cap="flat" cmpd="sng" algn="ctr">
                      <a:solidFill>
                        <a:schemeClr val="tx1"/>
                      </a:solidFill>
                      <a:prstDash val="solid"/>
                      <a:round/>
                      <a:headEnd type="none" w="med" len="med"/>
                      <a:tailEnd type="none" w="med" len="med"/>
                    </a:lnR>
                  </a:tcPr>
                </a:tc>
                <a:tc>
                  <a:txBody>
                    <a:bodyPr/>
                    <a:lstStyle/>
                    <a:p>
                      <a:pPr algn="ctr"/>
                      <a:r>
                        <a:rPr lang="en-US" sz="2400" dirty="0"/>
                        <a:t>2.38</a:t>
                      </a:r>
                    </a:p>
                  </a:txBody>
                  <a:tcPr marL="129473" marR="129473" marT="64735" marB="64735">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10752640"/>
                  </a:ext>
                </a:extLst>
              </a:tr>
            </a:tbl>
          </a:graphicData>
        </a:graphic>
      </p:graphicFrame>
    </p:spTree>
    <p:extLst>
      <p:ext uri="{BB962C8B-B14F-4D97-AF65-F5344CB8AC3E}">
        <p14:creationId xmlns:p14="http://schemas.microsoft.com/office/powerpoint/2010/main" val="2470119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10C0F8-0805-91B9-7992-DF266382BA00}"/>
              </a:ext>
            </a:extLst>
          </p:cNvPr>
          <p:cNvSpPr/>
          <p:nvPr/>
        </p:nvSpPr>
        <p:spPr>
          <a:xfrm>
            <a:off x="-106917" y="7294178"/>
            <a:ext cx="10270419" cy="520261"/>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p>
        </p:txBody>
      </p:sp>
      <p:pic>
        <p:nvPicPr>
          <p:cNvPr id="4" name="Graphic 3">
            <a:extLst>
              <a:ext uri="{FF2B5EF4-FFF2-40B4-BE49-F238E27FC236}">
                <a16:creationId xmlns:a16="http://schemas.microsoft.com/office/drawing/2014/main" id="{9B6D2966-C508-7855-6CED-17DFB93620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8100000" flipH="1">
            <a:off x="2696289" y="3871307"/>
            <a:ext cx="6334960" cy="6463869"/>
          </a:xfrm>
          <a:prstGeom prst="rect">
            <a:avLst/>
          </a:prstGeom>
        </p:spPr>
      </p:pic>
      <p:pic>
        <p:nvPicPr>
          <p:cNvPr id="6" name="Picture 5" descr="A blue and yellow logo&#10;&#10;Description automatically generated">
            <a:extLst>
              <a:ext uri="{FF2B5EF4-FFF2-40B4-BE49-F238E27FC236}">
                <a16:creationId xmlns:a16="http://schemas.microsoft.com/office/drawing/2014/main" id="{6E46B2D2-A8FB-2A30-3814-76434E9DFF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768933"/>
            <a:ext cx="1338699" cy="520260"/>
          </a:xfrm>
          <a:prstGeom prst="rect">
            <a:avLst/>
          </a:prstGeom>
        </p:spPr>
      </p:pic>
      <p:pic>
        <p:nvPicPr>
          <p:cNvPr id="9" name="Picture 8">
            <a:extLst>
              <a:ext uri="{FF2B5EF4-FFF2-40B4-BE49-F238E27FC236}">
                <a16:creationId xmlns:a16="http://schemas.microsoft.com/office/drawing/2014/main" id="{A1A22567-DEA9-5E91-B5F9-B8D75AD64F5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04130" y="1260776"/>
            <a:ext cx="9050140" cy="5250848"/>
          </a:xfrm>
          <a:prstGeom prst="rect">
            <a:avLst/>
          </a:prstGeom>
        </p:spPr>
      </p:pic>
      <p:sp>
        <p:nvSpPr>
          <p:cNvPr id="10" name="TextBox 9">
            <a:extLst>
              <a:ext uri="{FF2B5EF4-FFF2-40B4-BE49-F238E27FC236}">
                <a16:creationId xmlns:a16="http://schemas.microsoft.com/office/drawing/2014/main" id="{1DAB77AA-D925-10B6-D6D9-AC6307E846AB}"/>
              </a:ext>
            </a:extLst>
          </p:cNvPr>
          <p:cNvSpPr txBox="1"/>
          <p:nvPr/>
        </p:nvSpPr>
        <p:spPr>
          <a:xfrm>
            <a:off x="262617" y="465603"/>
            <a:ext cx="8766875" cy="553999"/>
          </a:xfrm>
          <a:prstGeom prst="rect">
            <a:avLst/>
          </a:prstGeom>
          <a:noFill/>
        </p:spPr>
        <p:txBody>
          <a:bodyPr wrap="square" rtlCol="0">
            <a:spAutoFit/>
          </a:bodyPr>
          <a:lstStyle/>
          <a:p>
            <a:r>
              <a:rPr lang="en-US" sz="3000" b="1" cap="all" dirty="0">
                <a:solidFill>
                  <a:schemeClr val="accent2">
                    <a:lumMod val="90000"/>
                    <a:lumOff val="10000"/>
                  </a:schemeClr>
                </a:solidFill>
              </a:rPr>
              <a:t>Financials as of 06.30.2024</a:t>
            </a:r>
          </a:p>
        </p:txBody>
      </p:sp>
      <p:pic>
        <p:nvPicPr>
          <p:cNvPr id="11" name="Graphic 10">
            <a:extLst>
              <a:ext uri="{FF2B5EF4-FFF2-40B4-BE49-F238E27FC236}">
                <a16:creationId xmlns:a16="http://schemas.microsoft.com/office/drawing/2014/main" id="{153976E5-81EC-C6C5-DE1E-B2EE876FA9F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53743" y="244035"/>
            <a:ext cx="1266825" cy="219075"/>
          </a:xfrm>
          <a:prstGeom prst="rect">
            <a:avLst/>
          </a:prstGeom>
        </p:spPr>
      </p:pic>
      <p:sp>
        <p:nvSpPr>
          <p:cNvPr id="3" name="Slide Number Placeholder 2">
            <a:extLst>
              <a:ext uri="{FF2B5EF4-FFF2-40B4-BE49-F238E27FC236}">
                <a16:creationId xmlns:a16="http://schemas.microsoft.com/office/drawing/2014/main" id="{13AC33A9-4EA1-6AF5-6A5B-4C020C3AE976}"/>
              </a:ext>
            </a:extLst>
          </p:cNvPr>
          <p:cNvSpPr>
            <a:spLocks noGrp="1"/>
          </p:cNvSpPr>
          <p:nvPr>
            <p:ph type="sldNum" sz="quarter" idx="12"/>
          </p:nvPr>
        </p:nvSpPr>
        <p:spPr>
          <a:xfrm>
            <a:off x="7704821" y="7276191"/>
            <a:ext cx="2192558" cy="413808"/>
          </a:xfrm>
        </p:spPr>
        <p:txBody>
          <a:bodyPr/>
          <a:lstStyle/>
          <a:p>
            <a:fld id="{F30A7A1B-CB85-4EFE-886E-49BE227B8847}" type="slidenum">
              <a:rPr lang="en-US" smtClean="0">
                <a:solidFill>
                  <a:schemeClr val="bg1"/>
                </a:solidFill>
              </a:rPr>
              <a:t>5</a:t>
            </a:fld>
            <a:endParaRPr lang="en-US" dirty="0">
              <a:solidFill>
                <a:schemeClr val="bg1"/>
              </a:solidFill>
            </a:endParaRPr>
          </a:p>
        </p:txBody>
      </p:sp>
    </p:spTree>
    <p:extLst>
      <p:ext uri="{BB962C8B-B14F-4D97-AF65-F5344CB8AC3E}">
        <p14:creationId xmlns:p14="http://schemas.microsoft.com/office/powerpoint/2010/main" val="1231424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and black background&#10;&#10;Description automatically generated">
            <a:extLst>
              <a:ext uri="{FF2B5EF4-FFF2-40B4-BE49-F238E27FC236}">
                <a16:creationId xmlns:a16="http://schemas.microsoft.com/office/drawing/2014/main" id="{E6C1B5FD-B9A9-CDAF-1466-486DE51CD3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399" cy="7772400"/>
          </a:xfrm>
          <a:prstGeom prst="rect">
            <a:avLst/>
          </a:prstGeom>
        </p:spPr>
      </p:pic>
      <p:pic>
        <p:nvPicPr>
          <p:cNvPr id="7" name="Picture 6">
            <a:extLst>
              <a:ext uri="{FF2B5EF4-FFF2-40B4-BE49-F238E27FC236}">
                <a16:creationId xmlns:a16="http://schemas.microsoft.com/office/drawing/2014/main" id="{C17DCCC2-EB52-BAB7-38EF-565B28B264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1626" y="2455020"/>
            <a:ext cx="6039463" cy="505468"/>
          </a:xfrm>
          <a:prstGeom prst="rect">
            <a:avLst/>
          </a:prstGeom>
        </p:spPr>
      </p:pic>
      <p:pic>
        <p:nvPicPr>
          <p:cNvPr id="8" name="Picture 7" descr="A blue and yellow map&#10;&#10;Description automatically generated">
            <a:extLst>
              <a:ext uri="{FF2B5EF4-FFF2-40B4-BE49-F238E27FC236}">
                <a16:creationId xmlns:a16="http://schemas.microsoft.com/office/drawing/2014/main" id="{828AB111-AECC-2BD0-E912-9BBCEFC564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6316" y="6678681"/>
            <a:ext cx="2072149" cy="590402"/>
          </a:xfrm>
          <a:prstGeom prst="rect">
            <a:avLst/>
          </a:prstGeom>
        </p:spPr>
      </p:pic>
      <p:sp>
        <p:nvSpPr>
          <p:cNvPr id="9" name="TextBox 8">
            <a:extLst>
              <a:ext uri="{FF2B5EF4-FFF2-40B4-BE49-F238E27FC236}">
                <a16:creationId xmlns:a16="http://schemas.microsoft.com/office/drawing/2014/main" id="{7CB438B1-6FE5-6C2C-FF81-5708B805BB76}"/>
              </a:ext>
            </a:extLst>
          </p:cNvPr>
          <p:cNvSpPr txBox="1"/>
          <p:nvPr/>
        </p:nvSpPr>
        <p:spPr>
          <a:xfrm>
            <a:off x="3473243" y="2707390"/>
            <a:ext cx="6039463" cy="769441"/>
          </a:xfrm>
          <a:prstGeom prst="rect">
            <a:avLst/>
          </a:prstGeom>
          <a:noFill/>
        </p:spPr>
        <p:txBody>
          <a:bodyPr wrap="square" rtlCol="0">
            <a:spAutoFit/>
          </a:bodyPr>
          <a:lstStyle/>
          <a:p>
            <a:r>
              <a:rPr lang="en-US" sz="4400" b="1" dirty="0">
                <a:latin typeface="Gotham Black" pitchFamily="50" charset="0"/>
              </a:rPr>
              <a:t>INDIVIDUAL FUNDS</a:t>
            </a:r>
          </a:p>
        </p:txBody>
      </p:sp>
      <p:sp>
        <p:nvSpPr>
          <p:cNvPr id="11" name="TextBox 10">
            <a:extLst>
              <a:ext uri="{FF2B5EF4-FFF2-40B4-BE49-F238E27FC236}">
                <a16:creationId xmlns:a16="http://schemas.microsoft.com/office/drawing/2014/main" id="{05BAEA45-E3D4-A767-13A7-953A29ED789E}"/>
              </a:ext>
            </a:extLst>
          </p:cNvPr>
          <p:cNvSpPr txBox="1"/>
          <p:nvPr/>
        </p:nvSpPr>
        <p:spPr>
          <a:xfrm>
            <a:off x="3473243" y="3282925"/>
            <a:ext cx="6039463" cy="923330"/>
          </a:xfrm>
          <a:prstGeom prst="rect">
            <a:avLst/>
          </a:prstGeom>
          <a:noFill/>
        </p:spPr>
        <p:txBody>
          <a:bodyPr wrap="square">
            <a:spAutoFit/>
          </a:bodyPr>
          <a:lstStyle/>
          <a:p>
            <a:r>
              <a:rPr lang="en-US" sz="5400" dirty="0"/>
              <a:t>&amp; CHARACTERISTICS</a:t>
            </a:r>
          </a:p>
        </p:txBody>
      </p:sp>
    </p:spTree>
    <p:extLst>
      <p:ext uri="{BB962C8B-B14F-4D97-AF65-F5344CB8AC3E}">
        <p14:creationId xmlns:p14="http://schemas.microsoft.com/office/powerpoint/2010/main" val="2386859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and black arrow&#10;&#10;Description automatically generated">
            <a:extLst>
              <a:ext uri="{FF2B5EF4-FFF2-40B4-BE49-F238E27FC236}">
                <a16:creationId xmlns:a16="http://schemas.microsoft.com/office/drawing/2014/main" id="{0A96688D-E5FC-6F04-8EEB-1A4C32E8B9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
            <a:ext cx="10058400" cy="7772401"/>
          </a:xfrm>
          <a:prstGeom prst="rect">
            <a:avLst/>
          </a:prstGeom>
        </p:spPr>
      </p:pic>
      <p:sp>
        <p:nvSpPr>
          <p:cNvPr id="4" name="TextBox 3">
            <a:extLst>
              <a:ext uri="{FF2B5EF4-FFF2-40B4-BE49-F238E27FC236}">
                <a16:creationId xmlns:a16="http://schemas.microsoft.com/office/drawing/2014/main" id="{B48D72DF-B13D-CD4E-70B5-FB92450B958F}"/>
              </a:ext>
            </a:extLst>
          </p:cNvPr>
          <p:cNvSpPr txBox="1"/>
          <p:nvPr/>
        </p:nvSpPr>
        <p:spPr>
          <a:xfrm>
            <a:off x="762000" y="532619"/>
            <a:ext cx="8238162" cy="861774"/>
          </a:xfrm>
          <a:prstGeom prst="rect">
            <a:avLst/>
          </a:prstGeom>
          <a:noFill/>
        </p:spPr>
        <p:txBody>
          <a:bodyPr wrap="square" rtlCol="0">
            <a:spAutoFit/>
          </a:bodyPr>
          <a:lstStyle/>
          <a:p>
            <a:r>
              <a:rPr lang="en-US" sz="3000" b="1" cap="all" dirty="0">
                <a:solidFill>
                  <a:schemeClr val="accent2">
                    <a:lumMod val="90000"/>
                    <a:lumOff val="10000"/>
                  </a:schemeClr>
                </a:solidFill>
              </a:rPr>
              <a:t>Kentucky League of Cities Investment Pool</a:t>
            </a:r>
          </a:p>
          <a:p>
            <a:r>
              <a:rPr lang="en-US" sz="2000" cap="all" dirty="0"/>
              <a:t>Money Market Fund • Summary snapshot as of JUNE 30, 2024</a:t>
            </a:r>
          </a:p>
        </p:txBody>
      </p:sp>
      <p:pic>
        <p:nvPicPr>
          <p:cNvPr id="14" name="Graphic 13">
            <a:extLst>
              <a:ext uri="{FF2B5EF4-FFF2-40B4-BE49-F238E27FC236}">
                <a16:creationId xmlns:a16="http://schemas.microsoft.com/office/drawing/2014/main" id="{80EA6C52-D831-E642-4DCE-7F354E49417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5187" y="302555"/>
            <a:ext cx="1266825" cy="219075"/>
          </a:xfrm>
          <a:prstGeom prst="rect">
            <a:avLst/>
          </a:prstGeom>
        </p:spPr>
      </p:pic>
      <p:sp>
        <p:nvSpPr>
          <p:cNvPr id="5" name="TextBox 4">
            <a:extLst>
              <a:ext uri="{FF2B5EF4-FFF2-40B4-BE49-F238E27FC236}">
                <a16:creationId xmlns:a16="http://schemas.microsoft.com/office/drawing/2014/main" id="{1D855F96-5417-70F1-BFDF-C3884EFCD2E1}"/>
              </a:ext>
            </a:extLst>
          </p:cNvPr>
          <p:cNvSpPr txBox="1"/>
          <p:nvPr/>
        </p:nvSpPr>
        <p:spPr>
          <a:xfrm>
            <a:off x="762000" y="1556504"/>
            <a:ext cx="1693925" cy="276999"/>
          </a:xfrm>
          <a:prstGeom prst="rect">
            <a:avLst/>
          </a:prstGeom>
          <a:noFill/>
        </p:spPr>
        <p:txBody>
          <a:bodyPr wrap="none" rtlCol="0">
            <a:spAutoFit/>
          </a:bodyPr>
          <a:lstStyle/>
          <a:p>
            <a:pPr defTabSz="773835" eaLnBrk="0" hangingPunct="0">
              <a:spcAft>
                <a:spcPts val="600"/>
              </a:spcAft>
            </a:pPr>
            <a:r>
              <a:rPr lang="en-US" sz="1200" b="1" kern="1200" dirty="0">
                <a:solidFill>
                  <a:schemeClr val="accent2">
                    <a:lumMod val="75000"/>
                    <a:lumOff val="25000"/>
                  </a:schemeClr>
                </a:solidFill>
                <a:latin typeface="Gotham Black"/>
                <a:cs typeface="Arial" panose="020B0604020202020204" pitchFamily="34" charset="0"/>
              </a:rPr>
              <a:t>FUND OBJECTIVES</a:t>
            </a:r>
            <a:endParaRPr lang="en-US" sz="1200" b="1" dirty="0">
              <a:solidFill>
                <a:schemeClr val="accent2">
                  <a:lumMod val="75000"/>
                  <a:lumOff val="25000"/>
                </a:schemeClr>
              </a:solidFill>
              <a:latin typeface="Gotham Black"/>
              <a:cs typeface="Arial" panose="020B0604020202020204" pitchFamily="34" charset="0"/>
            </a:endParaRPr>
          </a:p>
        </p:txBody>
      </p:sp>
      <p:sp>
        <p:nvSpPr>
          <p:cNvPr id="9" name="TextBox 8">
            <a:extLst>
              <a:ext uri="{FF2B5EF4-FFF2-40B4-BE49-F238E27FC236}">
                <a16:creationId xmlns:a16="http://schemas.microsoft.com/office/drawing/2014/main" id="{173A5BF9-E43C-749B-D319-33EE4EE469CA}"/>
              </a:ext>
            </a:extLst>
          </p:cNvPr>
          <p:cNvSpPr txBox="1"/>
          <p:nvPr/>
        </p:nvSpPr>
        <p:spPr>
          <a:xfrm>
            <a:off x="762000" y="1853710"/>
            <a:ext cx="3327115" cy="646331"/>
          </a:xfrm>
          <a:prstGeom prst="rect">
            <a:avLst/>
          </a:prstGeom>
          <a:noFill/>
        </p:spPr>
        <p:txBody>
          <a:bodyPr wrap="square" rtlCol="0">
            <a:spAutoFit/>
          </a:bodyPr>
          <a:lstStyle/>
          <a:p>
            <a:r>
              <a:rPr lang="en-US" sz="1200" b="0" i="0" dirty="0">
                <a:solidFill>
                  <a:srgbClr val="000000"/>
                </a:solidFill>
                <a:effectLst/>
                <a:latin typeface="Gotham Black" panose="02000504050000020004"/>
              </a:rPr>
              <a:t>The Money Market Fund seeks to maintain a stable value while providing access to daily liquidity while earning a marke</a:t>
            </a:r>
            <a:r>
              <a:rPr lang="en-US" sz="1200" dirty="0">
                <a:solidFill>
                  <a:srgbClr val="000000"/>
                </a:solidFill>
                <a:latin typeface="Gotham Black" panose="02000504050000020004"/>
              </a:rPr>
              <a:t>t comparable yield. </a:t>
            </a:r>
            <a:endParaRPr lang="en-US" sz="1200" dirty="0">
              <a:latin typeface="Gotham Black" panose="02000504050000020004"/>
            </a:endParaRPr>
          </a:p>
        </p:txBody>
      </p:sp>
      <p:sp>
        <p:nvSpPr>
          <p:cNvPr id="13" name="TextBox 12">
            <a:extLst>
              <a:ext uri="{FF2B5EF4-FFF2-40B4-BE49-F238E27FC236}">
                <a16:creationId xmlns:a16="http://schemas.microsoft.com/office/drawing/2014/main" id="{C503EBAD-4798-2ACA-EFD8-AD047FE5CDC2}"/>
              </a:ext>
            </a:extLst>
          </p:cNvPr>
          <p:cNvSpPr txBox="1">
            <a:spLocks/>
          </p:cNvSpPr>
          <p:nvPr/>
        </p:nvSpPr>
        <p:spPr>
          <a:xfrm>
            <a:off x="762000" y="2746876"/>
            <a:ext cx="1367490" cy="276999"/>
          </a:xfrm>
          <a:prstGeom prst="rect">
            <a:avLst/>
          </a:prstGeom>
          <a:noFill/>
        </p:spPr>
        <p:txBody>
          <a:bodyPr wrap="none" rtlCol="0">
            <a:spAutoFit/>
          </a:bodyPr>
          <a:lstStyle/>
          <a:p>
            <a:pPr defTabSz="773835" eaLnBrk="0" hangingPunct="0">
              <a:spcAft>
                <a:spcPts val="600"/>
              </a:spcAft>
            </a:pPr>
            <a:r>
              <a:rPr lang="en-US" sz="1200" b="1" dirty="0">
                <a:solidFill>
                  <a:schemeClr val="accent2">
                    <a:lumMod val="75000"/>
                    <a:lumOff val="25000"/>
                  </a:schemeClr>
                </a:solidFill>
                <a:latin typeface="Gotham Black" pitchFamily="50" charset="0"/>
                <a:cs typeface="Arial" panose="020B0604020202020204" pitchFamily="34" charset="0"/>
              </a:rPr>
              <a:t>PORTFOLIO VALUE</a:t>
            </a:r>
          </a:p>
        </p:txBody>
      </p:sp>
      <p:graphicFrame>
        <p:nvGraphicFramePr>
          <p:cNvPr id="15" name="Content Placeholder 5">
            <a:extLst>
              <a:ext uri="{FF2B5EF4-FFF2-40B4-BE49-F238E27FC236}">
                <a16:creationId xmlns:a16="http://schemas.microsoft.com/office/drawing/2014/main" id="{E83D4AD6-B4E7-D088-5A42-F5764BAEA911}"/>
              </a:ext>
            </a:extLst>
          </p:cNvPr>
          <p:cNvGraphicFramePr>
            <a:graphicFrameLocks/>
          </p:cNvGraphicFramePr>
          <p:nvPr>
            <p:extLst>
              <p:ext uri="{D42A27DB-BD31-4B8C-83A1-F6EECF244321}">
                <p14:modId xmlns:p14="http://schemas.microsoft.com/office/powerpoint/2010/main" val="2283267257"/>
              </p:ext>
            </p:extLst>
          </p:nvPr>
        </p:nvGraphicFramePr>
        <p:xfrm>
          <a:off x="958625" y="3145948"/>
          <a:ext cx="8382000" cy="2106190"/>
        </p:xfrm>
        <a:graphic>
          <a:graphicData uri="http://schemas.openxmlformats.org/drawingml/2006/chart">
            <c:chart xmlns:c="http://schemas.openxmlformats.org/drawingml/2006/chart" xmlns:r="http://schemas.openxmlformats.org/officeDocument/2006/relationships" r:id="rId7"/>
          </a:graphicData>
        </a:graphic>
      </p:graphicFrame>
      <p:sp>
        <p:nvSpPr>
          <p:cNvPr id="7" name="TextBox 6">
            <a:extLst>
              <a:ext uri="{FF2B5EF4-FFF2-40B4-BE49-F238E27FC236}">
                <a16:creationId xmlns:a16="http://schemas.microsoft.com/office/drawing/2014/main" id="{A69A98CF-3EDB-62E0-FD69-7509D442F77B}"/>
              </a:ext>
            </a:extLst>
          </p:cNvPr>
          <p:cNvSpPr txBox="1"/>
          <p:nvPr/>
        </p:nvSpPr>
        <p:spPr>
          <a:xfrm>
            <a:off x="3033657" y="6824813"/>
            <a:ext cx="6649038" cy="784830"/>
          </a:xfrm>
          <a:prstGeom prst="rect">
            <a:avLst/>
          </a:prstGeom>
          <a:noFill/>
        </p:spPr>
        <p:txBody>
          <a:bodyPr wrap="square">
            <a:spAutoFit/>
          </a:bodyPr>
          <a:lstStyle/>
          <a:p>
            <a:r>
              <a:rPr lang="en-US" sz="900" dirty="0">
                <a:solidFill>
                  <a:schemeClr val="tx2">
                    <a:lumMod val="50000"/>
                  </a:schemeClr>
                </a:solidFill>
                <a:latin typeface="Arial" panose="020B0604020202020204" pitchFamily="34" charset="0"/>
                <a:cs typeface="Arial" panose="020B0604020202020204" pitchFamily="34" charset="0"/>
              </a:rPr>
              <a:t>**Inception date is 07/01/2019</a:t>
            </a:r>
          </a:p>
          <a:p>
            <a:r>
              <a:rPr lang="en-US" sz="900" dirty="0">
                <a:solidFill>
                  <a:schemeClr val="tx2">
                    <a:lumMod val="50000"/>
                  </a:schemeClr>
                </a:solidFill>
                <a:latin typeface="Arial" panose="020B0604020202020204" pitchFamily="34" charset="0"/>
                <a:cs typeface="Arial" panose="020B0604020202020204" pitchFamily="34" charset="0"/>
              </a:rPr>
              <a:t>Total Portfolio (Gross) shows performance gross of advisory fees and separately managed account (SMA) fees.  Performance reflects reinvestment of dividends, interest and capital gain distributions and rebalancing.  Indices are unmanaged, are not available for direct investment, and are not subject to management fees, transaction costs or other types of expenses that an account may incur.  Past performance is not guarantee of future results.</a:t>
            </a:r>
          </a:p>
        </p:txBody>
      </p:sp>
      <p:sp>
        <p:nvSpPr>
          <p:cNvPr id="3" name="TextBox 2">
            <a:extLst>
              <a:ext uri="{FF2B5EF4-FFF2-40B4-BE49-F238E27FC236}">
                <a16:creationId xmlns:a16="http://schemas.microsoft.com/office/drawing/2014/main" id="{2D55DCDE-4B08-85E9-CC17-5D4D89F3F856}"/>
              </a:ext>
            </a:extLst>
          </p:cNvPr>
          <p:cNvSpPr txBox="1"/>
          <p:nvPr/>
        </p:nvSpPr>
        <p:spPr>
          <a:xfrm>
            <a:off x="5047518" y="1514166"/>
            <a:ext cx="1231427" cy="264047"/>
          </a:xfrm>
          <a:prstGeom prst="rect">
            <a:avLst/>
          </a:prstGeom>
          <a:noFill/>
        </p:spPr>
        <p:txBody>
          <a:bodyPr wrap="none" rtlCol="0">
            <a:spAutoFit/>
          </a:bodyPr>
          <a:lstStyle/>
          <a:p>
            <a:pPr defTabSz="773835" eaLnBrk="0" hangingPunct="0">
              <a:spcAft>
                <a:spcPts val="600"/>
              </a:spcAft>
            </a:pPr>
            <a:r>
              <a:rPr lang="en-US" sz="1116" b="1" kern="1200" dirty="0">
                <a:solidFill>
                  <a:schemeClr val="accent2">
                    <a:lumMod val="75000"/>
                    <a:lumOff val="25000"/>
                  </a:schemeClr>
                </a:solidFill>
                <a:latin typeface="Gotham Black"/>
                <a:cs typeface="Arial" panose="020B0604020202020204" pitchFamily="34" charset="0"/>
              </a:rPr>
              <a:t>FUND ASSETS</a:t>
            </a:r>
            <a:endParaRPr lang="en-US" sz="1200" b="1" dirty="0">
              <a:solidFill>
                <a:schemeClr val="accent2">
                  <a:lumMod val="75000"/>
                  <a:lumOff val="25000"/>
                </a:schemeClr>
              </a:solidFill>
              <a:latin typeface="Gotham Black"/>
              <a:cs typeface="Arial" panose="020B0604020202020204" pitchFamily="34" charset="0"/>
            </a:endParaRPr>
          </a:p>
        </p:txBody>
      </p:sp>
      <p:graphicFrame>
        <p:nvGraphicFramePr>
          <p:cNvPr id="6" name="aatabl">
            <a:extLst>
              <a:ext uri="{FF2B5EF4-FFF2-40B4-BE49-F238E27FC236}">
                <a16:creationId xmlns:a16="http://schemas.microsoft.com/office/drawing/2014/main" id="{2A201418-5955-7BDD-37CC-43E0FA477858}"/>
              </a:ext>
            </a:extLst>
          </p:cNvPr>
          <p:cNvGraphicFramePr>
            <a:graphicFrameLocks/>
          </p:cNvGraphicFramePr>
          <p:nvPr>
            <p:custDataLst>
              <p:tags r:id="rId1"/>
            </p:custDataLst>
            <p:extLst>
              <p:ext uri="{D42A27DB-BD31-4B8C-83A1-F6EECF244321}">
                <p14:modId xmlns:p14="http://schemas.microsoft.com/office/powerpoint/2010/main" val="3658435077"/>
              </p:ext>
            </p:extLst>
          </p:nvPr>
        </p:nvGraphicFramePr>
        <p:xfrm>
          <a:off x="5136601" y="1855779"/>
          <a:ext cx="3785229" cy="914400"/>
        </p:xfrm>
        <a:graphic>
          <a:graphicData uri="http://schemas.openxmlformats.org/drawingml/2006/table">
            <a:tbl>
              <a:tblPr firstRow="1" bandRow="1">
                <a:tableStyleId>{74C1A8A3-306A-4EB7-A6B1-4F7E0EB9C5D6}</a:tableStyleId>
              </a:tblPr>
              <a:tblGrid>
                <a:gridCol w="1585888">
                  <a:extLst>
                    <a:ext uri="{9D8B030D-6E8A-4147-A177-3AD203B41FA5}">
                      <a16:colId xmlns:a16="http://schemas.microsoft.com/office/drawing/2014/main" val="3953029608"/>
                    </a:ext>
                  </a:extLst>
                </a:gridCol>
                <a:gridCol w="1015245">
                  <a:extLst>
                    <a:ext uri="{9D8B030D-6E8A-4147-A177-3AD203B41FA5}">
                      <a16:colId xmlns:a16="http://schemas.microsoft.com/office/drawing/2014/main" val="977207878"/>
                    </a:ext>
                  </a:extLst>
                </a:gridCol>
                <a:gridCol w="1184096">
                  <a:extLst>
                    <a:ext uri="{9D8B030D-6E8A-4147-A177-3AD203B41FA5}">
                      <a16:colId xmlns:a16="http://schemas.microsoft.com/office/drawing/2014/main" val="3374177364"/>
                    </a:ext>
                  </a:extLst>
                </a:gridCol>
              </a:tblGrid>
              <a:tr h="264579">
                <a:tc>
                  <a:txBody>
                    <a:bodyPr/>
                    <a:lstStyle/>
                    <a:p>
                      <a:r>
                        <a:rPr lang="en-US" sz="1200" b="1" dirty="0">
                          <a:latin typeface="+mn-lt"/>
                        </a:rPr>
                        <a:t>Description</a:t>
                      </a:r>
                      <a:endParaRPr lang="en-US" sz="1200" b="1" dirty="0">
                        <a:latin typeface="+mn-lt"/>
                        <a:cs typeface="Arial" panose="020B0604020202020204" pitchFamily="34" charset="0"/>
                      </a:endParaRPr>
                    </a:p>
                  </a:txBody>
                  <a:tcPr marL="35500" marR="0" marT="0" marB="0" anchor="ctr"/>
                </a:tc>
                <a:tc>
                  <a:txBody>
                    <a:bodyPr/>
                    <a:lstStyle/>
                    <a:p>
                      <a:pPr algn="r"/>
                      <a:r>
                        <a:rPr lang="en-US" sz="1200" b="1" dirty="0">
                          <a:latin typeface="+mn-lt"/>
                        </a:rPr>
                        <a:t>Market </a:t>
                      </a:r>
                    </a:p>
                    <a:p>
                      <a:pPr algn="r"/>
                      <a:r>
                        <a:rPr lang="en-US" sz="1200" b="1" dirty="0">
                          <a:latin typeface="+mn-lt"/>
                        </a:rPr>
                        <a:t>Value ($)</a:t>
                      </a:r>
                      <a:endParaRPr lang="en-US" sz="1200" b="1" dirty="0">
                        <a:latin typeface="+mn-lt"/>
                        <a:cs typeface="Arial" panose="020B0604020202020204" pitchFamily="34" charset="0"/>
                      </a:endParaRPr>
                    </a:p>
                  </a:txBody>
                  <a:tcPr marL="17750" marR="44375" marT="0" marB="0" anchor="ctr"/>
                </a:tc>
                <a:tc>
                  <a:txBody>
                    <a:bodyPr/>
                    <a:lstStyle/>
                    <a:p>
                      <a:pPr algn="r"/>
                      <a:r>
                        <a:rPr lang="en-US" sz="1200" b="1" dirty="0">
                          <a:latin typeface="+mn-lt"/>
                        </a:rPr>
                        <a:t>Portfolio </a:t>
                      </a:r>
                    </a:p>
                    <a:p>
                      <a:pPr algn="r"/>
                      <a:r>
                        <a:rPr lang="en-US" sz="1200" b="1" dirty="0">
                          <a:latin typeface="+mn-lt"/>
                        </a:rPr>
                        <a:t>Allocation</a:t>
                      </a:r>
                      <a:endParaRPr lang="en-US" sz="1200" b="1" dirty="0">
                        <a:latin typeface="+mn-lt"/>
                        <a:cs typeface="Arial" panose="020B0604020202020204" pitchFamily="34" charset="0"/>
                      </a:endParaRPr>
                    </a:p>
                  </a:txBody>
                  <a:tcPr marL="0" marR="100584" marT="0" marB="0" anchor="ctr"/>
                </a:tc>
                <a:extLst>
                  <a:ext uri="{0D108BD9-81ED-4DB2-BD59-A6C34878D82A}">
                    <a16:rowId xmlns:a16="http://schemas.microsoft.com/office/drawing/2014/main" val="10000"/>
                  </a:ext>
                </a:extLst>
              </a:tr>
              <a:tr h="182880">
                <a:tc>
                  <a:txBody>
                    <a:bodyPr/>
                    <a:lstStyle/>
                    <a:p>
                      <a:r>
                        <a:rPr lang="en-US" sz="1200" b="1" dirty="0">
                          <a:latin typeface="+mn-lt"/>
                        </a:rPr>
                        <a:t>Total Short Term </a:t>
                      </a:r>
                      <a:endParaRPr lang="en-US" sz="1200" b="1" dirty="0">
                        <a:latin typeface="+mn-lt"/>
                        <a:cs typeface="Arial" panose="020B0604020202020204" pitchFamily="34" charset="0"/>
                      </a:endParaRPr>
                    </a:p>
                  </a:txBody>
                  <a:tcPr marL="17750" marR="0" marT="0" marB="0" anchor="ctr"/>
                </a:tc>
                <a:tc>
                  <a:txBody>
                    <a:bodyPr/>
                    <a:lstStyle/>
                    <a:p>
                      <a:pPr marL="0" marR="0" lvl="0" indent="0" algn="r" defTabSz="342807" rtl="0" eaLnBrk="1" fontAlgn="auto" latinLnBrk="0" hangingPunct="1">
                        <a:lnSpc>
                          <a:spcPct val="100000"/>
                        </a:lnSpc>
                        <a:spcBef>
                          <a:spcPts val="0"/>
                        </a:spcBef>
                        <a:spcAft>
                          <a:spcPts val="0"/>
                        </a:spcAft>
                        <a:buClrTx/>
                        <a:buSzTx/>
                        <a:buFontTx/>
                        <a:buNone/>
                        <a:tabLst/>
                        <a:defRPr/>
                      </a:pPr>
                      <a:r>
                        <a:rPr lang="en-US" sz="1200" b="0" dirty="0">
                          <a:latin typeface="+mn-lt"/>
                        </a:rPr>
                        <a:t>21,655,268 </a:t>
                      </a:r>
                      <a:endParaRPr lang="en-US" sz="1200" b="0" dirty="0">
                        <a:latin typeface="+mn-lt"/>
                        <a:cs typeface="Arial" panose="020B0604020202020204" pitchFamily="34" charset="0"/>
                      </a:endParaRPr>
                    </a:p>
                  </a:txBody>
                  <a:tcPr marL="17750" marR="97626" marT="0" marB="0" anchor="ctr"/>
                </a:tc>
                <a:tc>
                  <a:txBody>
                    <a:bodyPr/>
                    <a:lstStyle/>
                    <a:p>
                      <a:pPr marL="0" marR="0" lvl="0" indent="0" algn="r" defTabSz="342807" rtl="0" eaLnBrk="1" fontAlgn="auto" latinLnBrk="0" hangingPunct="1">
                        <a:lnSpc>
                          <a:spcPct val="100000"/>
                        </a:lnSpc>
                        <a:spcBef>
                          <a:spcPts val="0"/>
                        </a:spcBef>
                        <a:spcAft>
                          <a:spcPts val="0"/>
                        </a:spcAft>
                        <a:buClrTx/>
                        <a:buSzTx/>
                        <a:buFontTx/>
                        <a:buNone/>
                        <a:tabLst/>
                        <a:defRPr/>
                      </a:pPr>
                      <a:r>
                        <a:rPr lang="en-US" sz="1200" b="0" dirty="0">
                          <a:latin typeface="+mn-lt"/>
                        </a:rPr>
                        <a:t>100.0% </a:t>
                      </a:r>
                      <a:endParaRPr lang="en-US" sz="1200" b="0" dirty="0">
                        <a:latin typeface="+mn-lt"/>
                        <a:cs typeface="Arial" panose="020B0604020202020204" pitchFamily="34" charset="0"/>
                      </a:endParaRPr>
                    </a:p>
                  </a:txBody>
                  <a:tcPr marL="44375" marR="100584" marT="0" marB="0" anchor="ctr"/>
                </a:tc>
                <a:extLst>
                  <a:ext uri="{0D108BD9-81ED-4DB2-BD59-A6C34878D82A}">
                    <a16:rowId xmlns:a16="http://schemas.microsoft.com/office/drawing/2014/main" val="10003"/>
                  </a:ext>
                </a:extLst>
              </a:tr>
              <a:tr h="0">
                <a:tc>
                  <a:txBody>
                    <a:bodyPr/>
                    <a:lstStyle/>
                    <a:p>
                      <a:endParaRPr lang="en-US" sz="1200" b="1" dirty="0">
                        <a:latin typeface="+mn-lt"/>
                        <a:cs typeface="Arial" panose="020B0604020202020204" pitchFamily="34" charset="0"/>
                      </a:endParaRPr>
                    </a:p>
                  </a:txBody>
                  <a:tcPr marL="17750" marR="0" marT="0" marB="0" anchor="ctr"/>
                </a:tc>
                <a:tc>
                  <a:txBody>
                    <a:bodyPr/>
                    <a:lstStyle/>
                    <a:p>
                      <a:pPr marL="0" marR="0" lvl="0" indent="0" algn="r" defTabSz="342807" rtl="0" eaLnBrk="1" fontAlgn="auto" latinLnBrk="0" hangingPunct="1">
                        <a:lnSpc>
                          <a:spcPct val="100000"/>
                        </a:lnSpc>
                        <a:spcBef>
                          <a:spcPts val="0"/>
                        </a:spcBef>
                        <a:spcAft>
                          <a:spcPts val="0"/>
                        </a:spcAft>
                        <a:buClrTx/>
                        <a:buSzTx/>
                        <a:buFontTx/>
                        <a:buNone/>
                        <a:tabLst/>
                        <a:defRPr/>
                      </a:pPr>
                      <a:endParaRPr lang="en-US" sz="1200" b="0" dirty="0">
                        <a:latin typeface="+mn-lt"/>
                        <a:cs typeface="Arial" panose="020B0604020202020204" pitchFamily="34" charset="0"/>
                      </a:endParaRPr>
                    </a:p>
                  </a:txBody>
                  <a:tcPr marL="17750" marR="97626" marT="0" marB="0" anchor="ctr"/>
                </a:tc>
                <a:tc>
                  <a:txBody>
                    <a:bodyPr/>
                    <a:lstStyle/>
                    <a:p>
                      <a:pPr marL="0" marR="0" lvl="0" indent="0" algn="r" defTabSz="342807" rtl="0" eaLnBrk="1" fontAlgn="auto" latinLnBrk="0" hangingPunct="1">
                        <a:lnSpc>
                          <a:spcPct val="100000"/>
                        </a:lnSpc>
                        <a:spcBef>
                          <a:spcPts val="0"/>
                        </a:spcBef>
                        <a:spcAft>
                          <a:spcPts val="0"/>
                        </a:spcAft>
                        <a:buClrTx/>
                        <a:buSzTx/>
                        <a:buFontTx/>
                        <a:buNone/>
                        <a:tabLst/>
                        <a:defRPr/>
                      </a:pPr>
                      <a:endParaRPr lang="en-US" sz="1200" b="0" dirty="0">
                        <a:latin typeface="+mn-lt"/>
                        <a:cs typeface="Arial" panose="020B0604020202020204" pitchFamily="34" charset="0"/>
                      </a:endParaRPr>
                    </a:p>
                  </a:txBody>
                  <a:tcPr marL="44375" marR="603504" marT="0" marB="0" anchor="ctr"/>
                </a:tc>
                <a:extLst>
                  <a:ext uri="{0D108BD9-81ED-4DB2-BD59-A6C34878D82A}">
                    <a16:rowId xmlns:a16="http://schemas.microsoft.com/office/drawing/2014/main" val="10004"/>
                  </a:ext>
                </a:extLst>
              </a:tr>
              <a:tr h="182880">
                <a:tc>
                  <a:txBody>
                    <a:bodyPr/>
                    <a:lstStyle/>
                    <a:p>
                      <a:r>
                        <a:rPr lang="en-US" sz="1200" b="1" dirty="0">
                          <a:latin typeface="+mn-lt"/>
                        </a:rPr>
                        <a:t>Total Portfolio</a:t>
                      </a:r>
                      <a:endParaRPr lang="en-US" sz="1200" b="1" dirty="0">
                        <a:latin typeface="+mn-lt"/>
                        <a:cs typeface="Arial" panose="020B0604020202020204" pitchFamily="34" charset="0"/>
                      </a:endParaRPr>
                    </a:p>
                  </a:txBody>
                  <a:tcPr marL="17750" marR="0" marT="0" marB="0" anchor="ctr"/>
                </a:tc>
                <a:tc>
                  <a:txBody>
                    <a:bodyPr/>
                    <a:lstStyle/>
                    <a:p>
                      <a:pPr marL="0" marR="0" lvl="0" indent="0" algn="r" defTabSz="342807" rtl="0" eaLnBrk="1" fontAlgn="auto" latinLnBrk="0" hangingPunct="1">
                        <a:lnSpc>
                          <a:spcPct val="100000"/>
                        </a:lnSpc>
                        <a:spcBef>
                          <a:spcPts val="0"/>
                        </a:spcBef>
                        <a:spcAft>
                          <a:spcPts val="0"/>
                        </a:spcAft>
                        <a:buClrTx/>
                        <a:buSzTx/>
                        <a:buFontTx/>
                        <a:buNone/>
                        <a:tabLst/>
                        <a:defRPr/>
                      </a:pPr>
                      <a:r>
                        <a:rPr lang="en-US" sz="1200" b="0" dirty="0">
                          <a:latin typeface="+mn-lt"/>
                        </a:rPr>
                        <a:t>21,655,268   </a:t>
                      </a:r>
                      <a:endParaRPr lang="en-US" sz="1200" b="0" dirty="0">
                        <a:latin typeface="+mn-lt"/>
                        <a:cs typeface="Arial" panose="020B0604020202020204" pitchFamily="34" charset="0"/>
                      </a:endParaRPr>
                    </a:p>
                  </a:txBody>
                  <a:tcPr marL="17750" marR="97626" marT="0" marB="0" anchor="ctr"/>
                </a:tc>
                <a:tc>
                  <a:txBody>
                    <a:bodyPr/>
                    <a:lstStyle/>
                    <a:p>
                      <a:pPr marL="0" marR="0" lvl="0" indent="0" algn="r" defTabSz="342807"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mn-lt"/>
                        </a:rPr>
                        <a:t>100.0%    </a:t>
                      </a:r>
                      <a:endParaRPr lang="en-US" sz="1200" b="0" kern="1200" dirty="0">
                        <a:solidFill>
                          <a:schemeClr val="dk1"/>
                        </a:solidFill>
                        <a:latin typeface="+mn-lt"/>
                        <a:ea typeface="+mn-ea"/>
                        <a:cs typeface="Arial" panose="020B0604020202020204" pitchFamily="34" charset="0"/>
                      </a:endParaRPr>
                    </a:p>
                  </a:txBody>
                  <a:tcPr marL="44375" marR="100584" marT="0" marB="0" anchor="ctr"/>
                </a:tc>
                <a:extLst>
                  <a:ext uri="{0D108BD9-81ED-4DB2-BD59-A6C34878D82A}">
                    <a16:rowId xmlns:a16="http://schemas.microsoft.com/office/drawing/2014/main" val="10005"/>
                  </a:ext>
                </a:extLst>
              </a:tr>
            </a:tbl>
          </a:graphicData>
        </a:graphic>
      </p:graphicFrame>
      <p:sp>
        <p:nvSpPr>
          <p:cNvPr id="8" name="TextBox 7">
            <a:extLst>
              <a:ext uri="{FF2B5EF4-FFF2-40B4-BE49-F238E27FC236}">
                <a16:creationId xmlns:a16="http://schemas.microsoft.com/office/drawing/2014/main" id="{F23577F6-3B4F-BB62-3D88-DB64A91BC329}"/>
              </a:ext>
            </a:extLst>
          </p:cNvPr>
          <p:cNvSpPr txBox="1"/>
          <p:nvPr/>
        </p:nvSpPr>
        <p:spPr>
          <a:xfrm>
            <a:off x="2705046" y="5477911"/>
            <a:ext cx="2177199" cy="264688"/>
          </a:xfrm>
          <a:prstGeom prst="rect">
            <a:avLst/>
          </a:prstGeom>
          <a:noFill/>
        </p:spPr>
        <p:txBody>
          <a:bodyPr wrap="none" rtlCol="0">
            <a:spAutoFit/>
          </a:bodyPr>
          <a:lstStyle/>
          <a:p>
            <a:pPr defTabSz="832081" eaLnBrk="0" hangingPunct="0"/>
            <a:r>
              <a:rPr lang="en-US" sz="1120" b="1" dirty="0">
                <a:solidFill>
                  <a:schemeClr val="accent2">
                    <a:lumMod val="75000"/>
                    <a:lumOff val="25000"/>
                  </a:schemeClr>
                </a:solidFill>
                <a:latin typeface="Gotham Black"/>
                <a:cs typeface="Arial" panose="020B0604020202020204" pitchFamily="34" charset="0"/>
              </a:rPr>
              <a:t>TOTAL RETURN SUMMARY TABLE</a:t>
            </a:r>
            <a:endParaRPr lang="en-US" sz="1120" b="1" dirty="0">
              <a:solidFill>
                <a:schemeClr val="accent2">
                  <a:lumMod val="75000"/>
                  <a:lumOff val="25000"/>
                </a:schemeClr>
              </a:solidFill>
              <a:latin typeface="Gotham Black"/>
            </a:endParaRPr>
          </a:p>
        </p:txBody>
      </p:sp>
      <p:graphicFrame>
        <p:nvGraphicFramePr>
          <p:cNvPr id="10" name="TotalPP">
            <a:extLst>
              <a:ext uri="{FF2B5EF4-FFF2-40B4-BE49-F238E27FC236}">
                <a16:creationId xmlns:a16="http://schemas.microsoft.com/office/drawing/2014/main" id="{56B10C92-7B28-01A0-60DD-316E1EAF59F9}"/>
              </a:ext>
            </a:extLst>
          </p:cNvPr>
          <p:cNvGraphicFramePr>
            <a:graphicFrameLocks noGrp="1"/>
          </p:cNvGraphicFramePr>
          <p:nvPr>
            <p:custDataLst>
              <p:tags r:id="rId2"/>
            </p:custDataLst>
            <p:extLst>
              <p:ext uri="{D42A27DB-BD31-4B8C-83A1-F6EECF244321}">
                <p14:modId xmlns:p14="http://schemas.microsoft.com/office/powerpoint/2010/main" val="1142844904"/>
              </p:ext>
            </p:extLst>
          </p:nvPr>
        </p:nvGraphicFramePr>
        <p:xfrm>
          <a:off x="2848099" y="5914199"/>
          <a:ext cx="6649038" cy="688069"/>
        </p:xfrm>
        <a:graphic>
          <a:graphicData uri="http://schemas.openxmlformats.org/drawingml/2006/table">
            <a:tbl>
              <a:tblPr firstRow="1" bandRow="1">
                <a:tableStyleId>{74C1A8A3-306A-4EB7-A6B1-4F7E0EB9C5D6}</a:tableStyleId>
              </a:tblPr>
              <a:tblGrid>
                <a:gridCol w="2083678">
                  <a:extLst>
                    <a:ext uri="{9D8B030D-6E8A-4147-A177-3AD203B41FA5}">
                      <a16:colId xmlns:a16="http://schemas.microsoft.com/office/drawing/2014/main" val="20000"/>
                    </a:ext>
                  </a:extLst>
                </a:gridCol>
                <a:gridCol w="913072">
                  <a:extLst>
                    <a:ext uri="{9D8B030D-6E8A-4147-A177-3AD203B41FA5}">
                      <a16:colId xmlns:a16="http://schemas.microsoft.com/office/drawing/2014/main" val="20001"/>
                    </a:ext>
                  </a:extLst>
                </a:gridCol>
                <a:gridCol w="913072">
                  <a:extLst>
                    <a:ext uri="{9D8B030D-6E8A-4147-A177-3AD203B41FA5}">
                      <a16:colId xmlns:a16="http://schemas.microsoft.com/office/drawing/2014/main" val="20002"/>
                    </a:ext>
                  </a:extLst>
                </a:gridCol>
                <a:gridCol w="913072">
                  <a:extLst>
                    <a:ext uri="{9D8B030D-6E8A-4147-A177-3AD203B41FA5}">
                      <a16:colId xmlns:a16="http://schemas.microsoft.com/office/drawing/2014/main" val="20003"/>
                    </a:ext>
                  </a:extLst>
                </a:gridCol>
                <a:gridCol w="913072">
                  <a:extLst>
                    <a:ext uri="{9D8B030D-6E8A-4147-A177-3AD203B41FA5}">
                      <a16:colId xmlns:a16="http://schemas.microsoft.com/office/drawing/2014/main" val="20004"/>
                    </a:ext>
                  </a:extLst>
                </a:gridCol>
                <a:gridCol w="913072">
                  <a:extLst>
                    <a:ext uri="{9D8B030D-6E8A-4147-A177-3AD203B41FA5}">
                      <a16:colId xmlns:a16="http://schemas.microsoft.com/office/drawing/2014/main" val="2292663154"/>
                    </a:ext>
                  </a:extLst>
                </a:gridCol>
              </a:tblGrid>
              <a:tr h="403969">
                <a:tc>
                  <a:txBody>
                    <a:bodyPr/>
                    <a:lstStyle/>
                    <a:p>
                      <a:pPr algn="l"/>
                      <a:r>
                        <a:rPr lang="en-US" sz="1200" dirty="0">
                          <a:latin typeface="+mn-lt"/>
                        </a:rPr>
                        <a:t>Description</a:t>
                      </a:r>
                      <a:endParaRPr lang="en-US" sz="1200" i="0" dirty="0">
                        <a:latin typeface="+mn-lt"/>
                        <a:cs typeface="Arial" panose="020B0604020202020204" pitchFamily="34" charset="0"/>
                      </a:endParaRPr>
                    </a:p>
                  </a:txBody>
                  <a:tcPr marL="8068" marR="0" marT="40341" marB="40341" anchor="b"/>
                </a:tc>
                <a:tc>
                  <a:txBody>
                    <a:bodyPr/>
                    <a:lstStyle/>
                    <a:p>
                      <a:pPr algn="ctr"/>
                      <a:r>
                        <a:rPr lang="en-US" sz="1000" dirty="0">
                          <a:latin typeface="Gotham Black" panose="02000504050000020004"/>
                        </a:rPr>
                        <a:t>2020</a:t>
                      </a:r>
                      <a:endParaRPr lang="en-US" sz="1000" i="0" dirty="0">
                        <a:latin typeface="Gotham Black" panose="02000504050000020004"/>
                        <a:cs typeface="Arial" panose="020B0604020202020204" pitchFamily="34" charset="0"/>
                      </a:endParaRPr>
                    </a:p>
                  </a:txBody>
                  <a:tcPr marL="8068" marR="0" marT="40341" marB="40341" anchor="b"/>
                </a:tc>
                <a:tc>
                  <a:txBody>
                    <a:bodyPr/>
                    <a:lstStyle/>
                    <a:p>
                      <a:pPr algn="ctr"/>
                      <a:r>
                        <a:rPr lang="en-US" sz="1000" dirty="0">
                          <a:latin typeface="Gotham Black" panose="02000504050000020004"/>
                        </a:rPr>
                        <a:t>2021</a:t>
                      </a:r>
                      <a:endParaRPr lang="en-US" sz="1000" i="0" dirty="0">
                        <a:latin typeface="Gotham Black" panose="02000504050000020004"/>
                        <a:cs typeface="Arial" panose="020B0604020202020204" pitchFamily="34" charset="0"/>
                      </a:endParaRPr>
                    </a:p>
                  </a:txBody>
                  <a:tcPr marL="8068" marR="0" marT="40341" marB="40341" anchor="b"/>
                </a:tc>
                <a:tc>
                  <a:txBody>
                    <a:bodyPr/>
                    <a:lstStyle/>
                    <a:p>
                      <a:pPr algn="ctr"/>
                      <a:r>
                        <a:rPr lang="en-US" sz="1000" dirty="0">
                          <a:latin typeface="Gotham Black" panose="02000504050000020004"/>
                        </a:rPr>
                        <a:t>2022</a:t>
                      </a:r>
                      <a:endParaRPr lang="en-US" sz="1000" i="0" dirty="0">
                        <a:latin typeface="Gotham Black" panose="02000504050000020004"/>
                        <a:cs typeface="Arial" panose="020B0604020202020204" pitchFamily="34" charset="0"/>
                      </a:endParaRPr>
                    </a:p>
                  </a:txBody>
                  <a:tcPr marL="8068" marR="0" marT="40341" marB="40341" anchor="b"/>
                </a:tc>
                <a:tc>
                  <a:txBody>
                    <a:bodyPr/>
                    <a:lstStyle/>
                    <a:p>
                      <a:pPr algn="ctr"/>
                      <a:r>
                        <a:rPr lang="en-US" sz="1000" dirty="0">
                          <a:latin typeface="Gotham Black" panose="02000504050000020004"/>
                        </a:rPr>
                        <a:t>2023</a:t>
                      </a:r>
                      <a:endParaRPr lang="en-US" sz="1000" i="0" dirty="0">
                        <a:latin typeface="Gotham Black" panose="02000504050000020004"/>
                        <a:cs typeface="Arial" panose="020B0604020202020204" pitchFamily="34" charset="0"/>
                      </a:endParaRPr>
                    </a:p>
                  </a:txBody>
                  <a:tcPr marL="8068" marR="0" marT="40341" marB="40341" anchor="b"/>
                </a:tc>
                <a:tc>
                  <a:txBody>
                    <a:bodyPr/>
                    <a:lstStyle/>
                    <a:p>
                      <a:pPr algn="ctr"/>
                      <a:r>
                        <a:rPr lang="en-US" sz="1000" i="0" dirty="0">
                          <a:latin typeface="Gotham Black" panose="02000504050000020004"/>
                          <a:cs typeface="Arial" panose="020B0604020202020204" pitchFamily="34" charset="0"/>
                        </a:rPr>
                        <a:t>06/30/2024</a:t>
                      </a:r>
                    </a:p>
                  </a:txBody>
                  <a:tcPr marL="8068" marR="0" marT="40341" marB="40341" anchor="b"/>
                </a:tc>
                <a:extLst>
                  <a:ext uri="{0D108BD9-81ED-4DB2-BD59-A6C34878D82A}">
                    <a16:rowId xmlns:a16="http://schemas.microsoft.com/office/drawing/2014/main" val="10000"/>
                  </a:ext>
                </a:extLst>
              </a:tr>
              <a:tr h="284100">
                <a:tc>
                  <a:txBody>
                    <a:bodyPr/>
                    <a:lstStyle/>
                    <a:p>
                      <a:pPr algn="l"/>
                      <a:r>
                        <a:rPr lang="en-US" sz="1200" b="1" dirty="0">
                          <a:latin typeface="+mn-lt"/>
                        </a:rPr>
                        <a:t>Total Portfolio (Net) </a:t>
                      </a:r>
                      <a:endParaRPr lang="en-US" sz="1200" b="1" i="0" dirty="0">
                        <a:latin typeface="+mn-lt"/>
                        <a:cs typeface="Arial" panose="020B0604020202020204" pitchFamily="34" charset="0"/>
                      </a:endParaRPr>
                    </a:p>
                  </a:txBody>
                  <a:tcPr marL="8068" marR="0" marT="0" marB="0" anchor="ctr"/>
                </a:tc>
                <a:tc>
                  <a:txBody>
                    <a:bodyPr/>
                    <a:lstStyle/>
                    <a:p>
                      <a:pPr algn="ctr"/>
                      <a:r>
                        <a:rPr lang="en-US" sz="1200" dirty="0">
                          <a:solidFill>
                            <a:schemeClr val="tx1"/>
                          </a:solidFill>
                          <a:latin typeface="+mn-lt"/>
                        </a:rPr>
                        <a:t>0.46%</a:t>
                      </a:r>
                      <a:endParaRPr lang="en-US" sz="1200" i="0" dirty="0">
                        <a:solidFill>
                          <a:schemeClr val="tx1"/>
                        </a:solidFill>
                        <a:latin typeface="+mn-lt"/>
                        <a:cs typeface="Arial" panose="020B0604020202020204" pitchFamily="34" charset="0"/>
                      </a:endParaRPr>
                    </a:p>
                  </a:txBody>
                  <a:tcPr marL="8068" marR="0" marT="40341" marB="40341" anchor="ctr"/>
                </a:tc>
                <a:tc>
                  <a:txBody>
                    <a:bodyPr/>
                    <a:lstStyle/>
                    <a:p>
                      <a:pPr algn="ctr"/>
                      <a:r>
                        <a:rPr lang="en-US" sz="1200" dirty="0">
                          <a:solidFill>
                            <a:schemeClr val="tx1"/>
                          </a:solidFill>
                          <a:latin typeface="+mn-lt"/>
                        </a:rPr>
                        <a:t>0.02%</a:t>
                      </a:r>
                      <a:endParaRPr lang="en-US" sz="1200" i="0" dirty="0">
                        <a:solidFill>
                          <a:schemeClr val="tx1"/>
                        </a:solidFill>
                        <a:latin typeface="+mn-lt"/>
                        <a:cs typeface="Arial" panose="020B0604020202020204" pitchFamily="34" charset="0"/>
                      </a:endParaRPr>
                    </a:p>
                  </a:txBody>
                  <a:tcPr marL="8068" marR="0" marT="40341" marB="40341" anchor="ctr"/>
                </a:tc>
                <a:tc>
                  <a:txBody>
                    <a:bodyPr/>
                    <a:lstStyle/>
                    <a:p>
                      <a:pPr algn="ctr"/>
                      <a:r>
                        <a:rPr lang="en-US" sz="1200" dirty="0">
                          <a:solidFill>
                            <a:schemeClr val="tx1"/>
                          </a:solidFill>
                          <a:latin typeface="+mn-lt"/>
                        </a:rPr>
                        <a:t>1.48%</a:t>
                      </a:r>
                      <a:endParaRPr lang="en-US" sz="1200" i="0" dirty="0">
                        <a:solidFill>
                          <a:schemeClr val="tx1"/>
                        </a:solidFill>
                        <a:latin typeface="+mn-lt"/>
                        <a:cs typeface="Arial" panose="020B0604020202020204" pitchFamily="34" charset="0"/>
                      </a:endParaRPr>
                    </a:p>
                  </a:txBody>
                  <a:tcPr marL="8068" marR="0" marT="40341" marB="40341" anchor="ctr"/>
                </a:tc>
                <a:tc>
                  <a:txBody>
                    <a:bodyPr/>
                    <a:lstStyle/>
                    <a:p>
                      <a:pPr algn="ctr"/>
                      <a:r>
                        <a:rPr lang="en-US" sz="1200" dirty="0">
                          <a:solidFill>
                            <a:schemeClr val="tx1"/>
                          </a:solidFill>
                          <a:latin typeface="+mn-lt"/>
                        </a:rPr>
                        <a:t>4.84%</a:t>
                      </a:r>
                      <a:endParaRPr lang="en-US" sz="1200" i="0" dirty="0">
                        <a:solidFill>
                          <a:schemeClr val="tx1"/>
                        </a:solidFill>
                        <a:latin typeface="+mn-lt"/>
                        <a:cs typeface="Arial" panose="020B0604020202020204" pitchFamily="34" charset="0"/>
                      </a:endParaRPr>
                    </a:p>
                  </a:txBody>
                  <a:tcPr marL="8068" marR="0" marT="40341" marB="40341" anchor="ctr"/>
                </a:tc>
                <a:tc>
                  <a:txBody>
                    <a:bodyPr/>
                    <a:lstStyle/>
                    <a:p>
                      <a:pPr algn="ctr"/>
                      <a:r>
                        <a:rPr lang="en-US" sz="1200" dirty="0">
                          <a:solidFill>
                            <a:schemeClr val="tx1"/>
                          </a:solidFill>
                          <a:latin typeface="+mn-lt"/>
                        </a:rPr>
                        <a:t>2.69%</a:t>
                      </a:r>
                      <a:endParaRPr lang="en-US" sz="1200" i="0" dirty="0">
                        <a:solidFill>
                          <a:schemeClr val="tx1"/>
                        </a:solidFill>
                        <a:latin typeface="+mn-lt"/>
                        <a:cs typeface="Arial" panose="020B0604020202020204" pitchFamily="34" charset="0"/>
                      </a:endParaRPr>
                    </a:p>
                  </a:txBody>
                  <a:tcPr marL="8068" marR="0" marT="40341" marB="40341" anchor="ctr"/>
                </a:tc>
                <a:extLst>
                  <a:ext uri="{0D108BD9-81ED-4DB2-BD59-A6C34878D82A}">
                    <a16:rowId xmlns:a16="http://schemas.microsoft.com/office/drawing/2014/main" val="10002"/>
                  </a:ext>
                </a:extLst>
              </a:tr>
            </a:tbl>
          </a:graphicData>
        </a:graphic>
      </p:graphicFrame>
      <p:sp>
        <p:nvSpPr>
          <p:cNvPr id="11" name="Slide Number Placeholder 2">
            <a:extLst>
              <a:ext uri="{FF2B5EF4-FFF2-40B4-BE49-F238E27FC236}">
                <a16:creationId xmlns:a16="http://schemas.microsoft.com/office/drawing/2014/main" id="{24316F30-E48D-BEC5-777A-3CABD59C3F5D}"/>
              </a:ext>
            </a:extLst>
          </p:cNvPr>
          <p:cNvSpPr>
            <a:spLocks noGrp="1"/>
          </p:cNvSpPr>
          <p:nvPr>
            <p:ph type="sldNum" sz="quarter" idx="12"/>
          </p:nvPr>
        </p:nvSpPr>
        <p:spPr>
          <a:xfrm>
            <a:off x="7704821" y="7276191"/>
            <a:ext cx="2192558" cy="413808"/>
          </a:xfrm>
        </p:spPr>
        <p:txBody>
          <a:bodyPr/>
          <a:lstStyle/>
          <a:p>
            <a:fld id="{F30A7A1B-CB85-4EFE-886E-49BE227B8847}" type="slidenum">
              <a:rPr lang="en-US" smtClean="0">
                <a:solidFill>
                  <a:schemeClr val="tx1"/>
                </a:solidFill>
              </a:rPr>
              <a:t>7</a:t>
            </a:fld>
            <a:endParaRPr lang="en-US" dirty="0">
              <a:solidFill>
                <a:schemeClr val="tx1"/>
              </a:solidFill>
            </a:endParaRPr>
          </a:p>
        </p:txBody>
      </p:sp>
    </p:spTree>
    <p:extLst>
      <p:ext uri="{BB962C8B-B14F-4D97-AF65-F5344CB8AC3E}">
        <p14:creationId xmlns:p14="http://schemas.microsoft.com/office/powerpoint/2010/main" val="626541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black rectangle&#10;&#10;Description automatically generated">
            <a:extLst>
              <a:ext uri="{FF2B5EF4-FFF2-40B4-BE49-F238E27FC236}">
                <a16:creationId xmlns:a16="http://schemas.microsoft.com/office/drawing/2014/main" id="{27842A31-CCEE-563E-62C0-07E62510ED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4" name="TextBox 3">
            <a:extLst>
              <a:ext uri="{FF2B5EF4-FFF2-40B4-BE49-F238E27FC236}">
                <a16:creationId xmlns:a16="http://schemas.microsoft.com/office/drawing/2014/main" id="{B48D72DF-B13D-CD4E-70B5-FB92450B958F}"/>
              </a:ext>
            </a:extLst>
          </p:cNvPr>
          <p:cNvSpPr txBox="1"/>
          <p:nvPr/>
        </p:nvSpPr>
        <p:spPr>
          <a:xfrm>
            <a:off x="761999" y="521630"/>
            <a:ext cx="8176517" cy="861774"/>
          </a:xfrm>
          <a:prstGeom prst="rect">
            <a:avLst/>
          </a:prstGeom>
          <a:noFill/>
        </p:spPr>
        <p:txBody>
          <a:bodyPr wrap="square" rtlCol="0">
            <a:spAutoFit/>
          </a:bodyPr>
          <a:lstStyle/>
          <a:p>
            <a:r>
              <a:rPr lang="en-US" sz="3000" b="1" cap="all" dirty="0">
                <a:solidFill>
                  <a:schemeClr val="accent2">
                    <a:lumMod val="90000"/>
                    <a:lumOff val="10000"/>
                  </a:schemeClr>
                </a:solidFill>
              </a:rPr>
              <a:t>Kentucky League of Cities Investment Pool</a:t>
            </a:r>
          </a:p>
          <a:p>
            <a:r>
              <a:rPr lang="en-US" sz="2000" cap="all" dirty="0"/>
              <a:t>Money Market Fund • Summary snapshot as of June 30, 2024</a:t>
            </a:r>
            <a:endParaRPr lang="en-US" sz="2000" cap="all" dirty="0">
              <a:solidFill>
                <a:srgbClr val="FF0000"/>
              </a:solidFill>
            </a:endParaRPr>
          </a:p>
        </p:txBody>
      </p:sp>
      <p:pic>
        <p:nvPicPr>
          <p:cNvPr id="6" name="Graphic 5">
            <a:extLst>
              <a:ext uri="{FF2B5EF4-FFF2-40B4-BE49-F238E27FC236}">
                <a16:creationId xmlns:a16="http://schemas.microsoft.com/office/drawing/2014/main" id="{CDC87B6C-56DE-2994-94DB-F4604F9D47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5187" y="302555"/>
            <a:ext cx="1266825" cy="219075"/>
          </a:xfrm>
          <a:prstGeom prst="rect">
            <a:avLst/>
          </a:prstGeom>
        </p:spPr>
      </p:pic>
      <p:sp>
        <p:nvSpPr>
          <p:cNvPr id="7" name="TextBox 6">
            <a:extLst>
              <a:ext uri="{FF2B5EF4-FFF2-40B4-BE49-F238E27FC236}">
                <a16:creationId xmlns:a16="http://schemas.microsoft.com/office/drawing/2014/main" id="{39DDF6E5-13D9-BA03-44CA-896A7C44590B}"/>
              </a:ext>
            </a:extLst>
          </p:cNvPr>
          <p:cNvSpPr txBox="1"/>
          <p:nvPr/>
        </p:nvSpPr>
        <p:spPr>
          <a:xfrm>
            <a:off x="762000" y="1556504"/>
            <a:ext cx="1806264" cy="276999"/>
          </a:xfrm>
          <a:prstGeom prst="rect">
            <a:avLst/>
          </a:prstGeom>
          <a:noFill/>
        </p:spPr>
        <p:txBody>
          <a:bodyPr wrap="none" rtlCol="0">
            <a:spAutoFit/>
          </a:bodyPr>
          <a:lstStyle/>
          <a:p>
            <a:pPr defTabSz="773835" eaLnBrk="0" hangingPunct="0">
              <a:spcAft>
                <a:spcPts val="600"/>
              </a:spcAft>
            </a:pPr>
            <a:r>
              <a:rPr lang="en-US" sz="1200" b="1" kern="1200" cap="all" dirty="0">
                <a:solidFill>
                  <a:schemeClr val="accent2">
                    <a:lumMod val="75000"/>
                    <a:lumOff val="25000"/>
                  </a:schemeClr>
                </a:solidFill>
                <a:latin typeface="Gotham Black"/>
                <a:cs typeface="Arial" panose="020B0604020202020204" pitchFamily="34" charset="0"/>
              </a:rPr>
              <a:t>HISTORICAL yield chart</a:t>
            </a:r>
            <a:endParaRPr lang="en-US" sz="1200" b="1" cap="all" dirty="0">
              <a:solidFill>
                <a:schemeClr val="accent2">
                  <a:lumMod val="75000"/>
                  <a:lumOff val="25000"/>
                </a:schemeClr>
              </a:solidFill>
              <a:latin typeface="Gotham Black"/>
              <a:cs typeface="Arial" panose="020B0604020202020204" pitchFamily="34" charset="0"/>
            </a:endParaRPr>
          </a:p>
        </p:txBody>
      </p:sp>
      <p:sp>
        <p:nvSpPr>
          <p:cNvPr id="5" name="Slide Number Placeholder 4">
            <a:extLst>
              <a:ext uri="{FF2B5EF4-FFF2-40B4-BE49-F238E27FC236}">
                <a16:creationId xmlns:a16="http://schemas.microsoft.com/office/drawing/2014/main" id="{2AD6710D-49CC-5173-4C46-24FFBE2B1495}"/>
              </a:ext>
            </a:extLst>
          </p:cNvPr>
          <p:cNvSpPr>
            <a:spLocks noGrp="1"/>
          </p:cNvSpPr>
          <p:nvPr>
            <p:ph type="sldNum" sz="quarter" idx="12"/>
          </p:nvPr>
        </p:nvSpPr>
        <p:spPr/>
        <p:txBody>
          <a:bodyPr/>
          <a:lstStyle/>
          <a:p>
            <a:fld id="{F30A7A1B-CB85-4EFE-886E-49BE227B8847}" type="slidenum">
              <a:rPr lang="en-US" smtClean="0">
                <a:solidFill>
                  <a:schemeClr val="bg1"/>
                </a:solidFill>
              </a:rPr>
              <a:t>8</a:t>
            </a:fld>
            <a:endParaRPr lang="en-US" dirty="0">
              <a:solidFill>
                <a:schemeClr val="bg1"/>
              </a:solidFill>
            </a:endParaRPr>
          </a:p>
        </p:txBody>
      </p:sp>
      <p:graphicFrame>
        <p:nvGraphicFramePr>
          <p:cNvPr id="10" name="Chart 9">
            <a:extLst>
              <a:ext uri="{FF2B5EF4-FFF2-40B4-BE49-F238E27FC236}">
                <a16:creationId xmlns:a16="http://schemas.microsoft.com/office/drawing/2014/main" id="{DFC5A6EB-6193-C811-3751-02651D789547}"/>
              </a:ext>
            </a:extLst>
          </p:cNvPr>
          <p:cNvGraphicFramePr/>
          <p:nvPr>
            <p:extLst>
              <p:ext uri="{D42A27DB-BD31-4B8C-83A1-F6EECF244321}">
                <p14:modId xmlns:p14="http://schemas.microsoft.com/office/powerpoint/2010/main" val="693811367"/>
              </p:ext>
            </p:extLst>
          </p:nvPr>
        </p:nvGraphicFramePr>
        <p:xfrm>
          <a:off x="865186" y="1833503"/>
          <a:ext cx="7662125" cy="396124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60497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black rectangle&#10;&#10;Description automatically generated">
            <a:extLst>
              <a:ext uri="{FF2B5EF4-FFF2-40B4-BE49-F238E27FC236}">
                <a16:creationId xmlns:a16="http://schemas.microsoft.com/office/drawing/2014/main" id="{27842A31-CCEE-563E-62C0-07E62510EDB5}"/>
              </a:ext>
            </a:extLst>
          </p:cNvPr>
          <p:cNvPicPr>
            <a:picLocks noGrp="1" noRot="1" noChangeAspect="1" noMove="1" noResize="1" noEditPoints="1" noAdjustHandles="1" noChangeArrowheads="1" noChangeShapeType="1" noCrop="1"/>
          </p:cNvPicPr>
          <p:nvPr/>
        </p:nvPicPr>
        <p:blipFill>
          <a:blip r:embed="rId5">
            <a:extLst>
              <a:ext uri="{28A0092B-C50C-407E-A947-70E740481C1C}">
                <a14:useLocalDpi xmlns:a14="http://schemas.microsoft.com/office/drawing/2010/main" val="0"/>
              </a:ext>
            </a:extLst>
          </a:blip>
          <a:stretch>
            <a:fillRect/>
          </a:stretch>
        </p:blipFill>
        <p:spPr>
          <a:xfrm>
            <a:off x="0" y="0"/>
            <a:ext cx="10058399" cy="7772400"/>
          </a:xfrm>
          <a:prstGeom prst="rect">
            <a:avLst/>
          </a:prstGeom>
        </p:spPr>
      </p:pic>
      <p:sp>
        <p:nvSpPr>
          <p:cNvPr id="4" name="TextBox 3">
            <a:extLst>
              <a:ext uri="{FF2B5EF4-FFF2-40B4-BE49-F238E27FC236}">
                <a16:creationId xmlns:a16="http://schemas.microsoft.com/office/drawing/2014/main" id="{B48D72DF-B13D-CD4E-70B5-FB92450B958F}"/>
              </a:ext>
            </a:extLst>
          </p:cNvPr>
          <p:cNvSpPr txBox="1"/>
          <p:nvPr/>
        </p:nvSpPr>
        <p:spPr>
          <a:xfrm>
            <a:off x="762000" y="532619"/>
            <a:ext cx="8534400" cy="861774"/>
          </a:xfrm>
          <a:prstGeom prst="rect">
            <a:avLst/>
          </a:prstGeom>
          <a:noFill/>
        </p:spPr>
        <p:txBody>
          <a:bodyPr wrap="square" rtlCol="0">
            <a:spAutoFit/>
          </a:bodyPr>
          <a:lstStyle/>
          <a:p>
            <a:r>
              <a:rPr lang="en-US" sz="3000" b="1" cap="all" dirty="0">
                <a:solidFill>
                  <a:schemeClr val="accent2">
                    <a:lumMod val="90000"/>
                    <a:lumOff val="10000"/>
                  </a:schemeClr>
                </a:solidFill>
              </a:rPr>
              <a:t>Kentucky League of Cities Investment Pool</a:t>
            </a:r>
          </a:p>
          <a:p>
            <a:r>
              <a:rPr lang="en-US" sz="2000" kern="1200" cap="all" spc="17" dirty="0">
                <a:ea typeface="+mj-ea"/>
                <a:cs typeface="+mj-cs"/>
              </a:rPr>
              <a:t>Enhanced income fund </a:t>
            </a:r>
            <a:r>
              <a:rPr lang="en-US" sz="2000" cap="all" dirty="0"/>
              <a:t>• Summary snapshot as of June 30, 2024</a:t>
            </a:r>
          </a:p>
        </p:txBody>
      </p:sp>
      <p:sp>
        <p:nvSpPr>
          <p:cNvPr id="5" name="TextBox 4">
            <a:extLst>
              <a:ext uri="{FF2B5EF4-FFF2-40B4-BE49-F238E27FC236}">
                <a16:creationId xmlns:a16="http://schemas.microsoft.com/office/drawing/2014/main" id="{CB495E20-6D83-9F63-2D0B-C6BF5DD79955}"/>
              </a:ext>
            </a:extLst>
          </p:cNvPr>
          <p:cNvSpPr txBox="1"/>
          <p:nvPr/>
        </p:nvSpPr>
        <p:spPr>
          <a:xfrm>
            <a:off x="583200" y="6778329"/>
            <a:ext cx="6476486" cy="954107"/>
          </a:xfrm>
          <a:prstGeom prst="rect">
            <a:avLst/>
          </a:prstGeom>
          <a:noFill/>
        </p:spPr>
        <p:txBody>
          <a:bodyPr wrap="square">
            <a:spAutoFit/>
          </a:bodyPr>
          <a:lstStyle/>
          <a:p>
            <a:r>
              <a:rPr lang="en-US" sz="800" dirty="0">
                <a:latin typeface="Arial" panose="020B0604020202020204" pitchFamily="34" charset="0"/>
                <a:ea typeface="PMingLiU-ExtB" panose="02020500000000000000" pitchFamily="18" charset="-120"/>
                <a:cs typeface="Arial" panose="020B0604020202020204" pitchFamily="34" charset="0"/>
              </a:rPr>
              <a:t>**Inception date is 05/08/2023 </a:t>
            </a:r>
          </a:p>
          <a:p>
            <a:r>
              <a:rPr lang="en-US" sz="800" dirty="0">
                <a:latin typeface="Arial" panose="020B0604020202020204" pitchFamily="34" charset="0"/>
                <a:ea typeface="PMingLiU-ExtB" panose="02020500000000000000" pitchFamily="18" charset="-120"/>
                <a:cs typeface="Arial" panose="020B0604020202020204" pitchFamily="34" charset="0"/>
              </a:rPr>
              <a:t>Total Portfolio (Gross) shows performance gross of advisory fees and separately managed account (SMA) fees.  Total Portfolio (Net) shows performance net of advisory fees, transaction costs, and all manager fees.  Performance reflects reinvestment of dividends, interest and capital gain distributions and rebalancing.  Indices are unmanaged, are not available for direct investment, and are not subject to management fees, transaction costs or other types of expenses that an account may incur.  Past performance is not guarantee of future results. </a:t>
            </a:r>
          </a:p>
          <a:p>
            <a:endParaRPr lang="en-US" sz="800" dirty="0">
              <a:ea typeface="PMingLiU-ExtB" panose="02020500000000000000" pitchFamily="18" charset="-120"/>
              <a:cs typeface="Arial" panose="020B0604020202020204" pitchFamily="34" charset="0"/>
            </a:endParaRPr>
          </a:p>
        </p:txBody>
      </p:sp>
      <p:pic>
        <p:nvPicPr>
          <p:cNvPr id="14" name="Graphic 13">
            <a:extLst>
              <a:ext uri="{FF2B5EF4-FFF2-40B4-BE49-F238E27FC236}">
                <a16:creationId xmlns:a16="http://schemas.microsoft.com/office/drawing/2014/main" id="{80EA6C52-D831-E642-4DCE-7F354E49417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65187" y="302555"/>
            <a:ext cx="1266825" cy="219075"/>
          </a:xfrm>
          <a:prstGeom prst="rect">
            <a:avLst/>
          </a:prstGeom>
        </p:spPr>
      </p:pic>
      <p:sp>
        <p:nvSpPr>
          <p:cNvPr id="15" name="TextBox 14">
            <a:extLst>
              <a:ext uri="{FF2B5EF4-FFF2-40B4-BE49-F238E27FC236}">
                <a16:creationId xmlns:a16="http://schemas.microsoft.com/office/drawing/2014/main" id="{9F6F0444-4340-9C13-CDB1-C06D77726EE2}"/>
              </a:ext>
            </a:extLst>
          </p:cNvPr>
          <p:cNvSpPr txBox="1"/>
          <p:nvPr/>
        </p:nvSpPr>
        <p:spPr>
          <a:xfrm>
            <a:off x="762000" y="1556504"/>
            <a:ext cx="1588897" cy="264047"/>
          </a:xfrm>
          <a:prstGeom prst="rect">
            <a:avLst/>
          </a:prstGeom>
          <a:noFill/>
        </p:spPr>
        <p:txBody>
          <a:bodyPr wrap="none" rtlCol="0">
            <a:spAutoFit/>
          </a:bodyPr>
          <a:lstStyle/>
          <a:p>
            <a:pPr defTabSz="773835" eaLnBrk="0" hangingPunct="0">
              <a:spcAft>
                <a:spcPts val="600"/>
              </a:spcAft>
            </a:pPr>
            <a:r>
              <a:rPr lang="en-US" sz="1116" b="1" kern="1200" dirty="0">
                <a:solidFill>
                  <a:schemeClr val="accent2">
                    <a:lumMod val="75000"/>
                    <a:lumOff val="25000"/>
                  </a:schemeClr>
                </a:solidFill>
                <a:latin typeface="Gotham Black"/>
                <a:cs typeface="Arial" panose="020B0604020202020204" pitchFamily="34" charset="0"/>
              </a:rPr>
              <a:t>FUND OBJECTIVES</a:t>
            </a:r>
            <a:endParaRPr lang="en-US" sz="1200" b="1" dirty="0">
              <a:solidFill>
                <a:schemeClr val="accent2">
                  <a:lumMod val="75000"/>
                  <a:lumOff val="25000"/>
                </a:schemeClr>
              </a:solidFill>
              <a:latin typeface="Gotham Black"/>
              <a:cs typeface="Arial" panose="020B0604020202020204" pitchFamily="34" charset="0"/>
            </a:endParaRPr>
          </a:p>
        </p:txBody>
      </p:sp>
      <p:sp>
        <p:nvSpPr>
          <p:cNvPr id="17" name="TextBox 16">
            <a:extLst>
              <a:ext uri="{FF2B5EF4-FFF2-40B4-BE49-F238E27FC236}">
                <a16:creationId xmlns:a16="http://schemas.microsoft.com/office/drawing/2014/main" id="{EB432B0C-0E61-A840-8216-19E7AF64E88B}"/>
              </a:ext>
            </a:extLst>
          </p:cNvPr>
          <p:cNvSpPr txBox="1"/>
          <p:nvPr/>
        </p:nvSpPr>
        <p:spPr>
          <a:xfrm>
            <a:off x="762000" y="2864813"/>
            <a:ext cx="1293944" cy="264047"/>
          </a:xfrm>
          <a:prstGeom prst="rect">
            <a:avLst/>
          </a:prstGeom>
          <a:noFill/>
        </p:spPr>
        <p:txBody>
          <a:bodyPr wrap="none" rtlCol="0">
            <a:spAutoFit/>
          </a:bodyPr>
          <a:lstStyle/>
          <a:p>
            <a:pPr defTabSz="773835" eaLnBrk="0" hangingPunct="0">
              <a:spcAft>
                <a:spcPts val="600"/>
              </a:spcAft>
            </a:pPr>
            <a:r>
              <a:rPr lang="en-US" sz="1116" b="1" kern="1200" cap="all" dirty="0">
                <a:solidFill>
                  <a:schemeClr val="accent2">
                    <a:lumMod val="75000"/>
                    <a:lumOff val="25000"/>
                  </a:schemeClr>
                </a:solidFill>
                <a:latin typeface="Gotham Black"/>
                <a:cs typeface="Arial" panose="020B0604020202020204" pitchFamily="34" charset="0"/>
              </a:rPr>
              <a:t>Portfolio Value</a:t>
            </a:r>
            <a:endParaRPr lang="en-US" sz="1200" b="1" cap="all" dirty="0">
              <a:solidFill>
                <a:schemeClr val="accent2">
                  <a:lumMod val="75000"/>
                  <a:lumOff val="25000"/>
                </a:schemeClr>
              </a:solidFill>
              <a:latin typeface="Gotham Black"/>
              <a:cs typeface="Arial" panose="020B0604020202020204" pitchFamily="34" charset="0"/>
            </a:endParaRPr>
          </a:p>
        </p:txBody>
      </p:sp>
      <p:sp>
        <p:nvSpPr>
          <p:cNvPr id="8" name="TextBox 7">
            <a:extLst>
              <a:ext uri="{FF2B5EF4-FFF2-40B4-BE49-F238E27FC236}">
                <a16:creationId xmlns:a16="http://schemas.microsoft.com/office/drawing/2014/main" id="{3EDD0AF0-7D06-40F1-FAA4-4B544CE8E6A0}"/>
              </a:ext>
            </a:extLst>
          </p:cNvPr>
          <p:cNvSpPr txBox="1"/>
          <p:nvPr/>
        </p:nvSpPr>
        <p:spPr>
          <a:xfrm>
            <a:off x="762000" y="1795901"/>
            <a:ext cx="4031800" cy="1015663"/>
          </a:xfrm>
          <a:prstGeom prst="rect">
            <a:avLst/>
          </a:prstGeom>
          <a:noFill/>
        </p:spPr>
        <p:txBody>
          <a:bodyPr wrap="square" rtlCol="0">
            <a:spAutoFit/>
          </a:bodyPr>
          <a:lstStyle/>
          <a:p>
            <a:r>
              <a:rPr lang="en-US" sz="1200" i="0" dirty="0">
                <a:solidFill>
                  <a:srgbClr val="000000"/>
                </a:solidFill>
                <a:effectLst/>
              </a:rPr>
              <a:t>The Enhanced Income Fund seeks to protect principal and provide a stable NAV by investing in Money Market Funds and US Treasury securities purchased at a discount and held to maturity and providing a consistent income stream that is greater than a money market fund.</a:t>
            </a:r>
            <a:endParaRPr lang="en-US" sz="1200" dirty="0"/>
          </a:p>
        </p:txBody>
      </p:sp>
      <p:sp>
        <p:nvSpPr>
          <p:cNvPr id="2" name="TextBox 1">
            <a:extLst>
              <a:ext uri="{FF2B5EF4-FFF2-40B4-BE49-F238E27FC236}">
                <a16:creationId xmlns:a16="http://schemas.microsoft.com/office/drawing/2014/main" id="{849B0F7D-37ED-4B5D-C702-A90E2D44CD76}"/>
              </a:ext>
            </a:extLst>
          </p:cNvPr>
          <p:cNvSpPr txBox="1"/>
          <p:nvPr/>
        </p:nvSpPr>
        <p:spPr>
          <a:xfrm>
            <a:off x="4940116" y="1532879"/>
            <a:ext cx="1231427" cy="264047"/>
          </a:xfrm>
          <a:prstGeom prst="rect">
            <a:avLst/>
          </a:prstGeom>
          <a:noFill/>
        </p:spPr>
        <p:txBody>
          <a:bodyPr wrap="none" rtlCol="0">
            <a:spAutoFit/>
          </a:bodyPr>
          <a:lstStyle/>
          <a:p>
            <a:pPr defTabSz="773835" eaLnBrk="0" hangingPunct="0">
              <a:spcAft>
                <a:spcPts val="600"/>
              </a:spcAft>
            </a:pPr>
            <a:r>
              <a:rPr lang="en-US" sz="1116" b="1" kern="1200" dirty="0">
                <a:solidFill>
                  <a:schemeClr val="accent2">
                    <a:lumMod val="75000"/>
                    <a:lumOff val="25000"/>
                  </a:schemeClr>
                </a:solidFill>
                <a:latin typeface="Gotham Black"/>
                <a:cs typeface="Arial" panose="020B0604020202020204" pitchFamily="34" charset="0"/>
              </a:rPr>
              <a:t>FUND ASSETS</a:t>
            </a:r>
            <a:endParaRPr lang="en-US" sz="1200" b="1" dirty="0">
              <a:solidFill>
                <a:schemeClr val="accent2">
                  <a:lumMod val="75000"/>
                  <a:lumOff val="25000"/>
                </a:schemeClr>
              </a:solidFill>
              <a:latin typeface="Gotham Black"/>
              <a:cs typeface="Arial" panose="020B0604020202020204" pitchFamily="34" charset="0"/>
            </a:endParaRPr>
          </a:p>
        </p:txBody>
      </p:sp>
      <p:sp>
        <p:nvSpPr>
          <p:cNvPr id="11" name="TextBox 10">
            <a:extLst>
              <a:ext uri="{FF2B5EF4-FFF2-40B4-BE49-F238E27FC236}">
                <a16:creationId xmlns:a16="http://schemas.microsoft.com/office/drawing/2014/main" id="{108D3023-1AE1-56FA-68B2-8DD35BDFE416}"/>
              </a:ext>
            </a:extLst>
          </p:cNvPr>
          <p:cNvSpPr txBox="1"/>
          <p:nvPr/>
        </p:nvSpPr>
        <p:spPr>
          <a:xfrm>
            <a:off x="722134" y="5520916"/>
            <a:ext cx="1604927" cy="264688"/>
          </a:xfrm>
          <a:prstGeom prst="rect">
            <a:avLst/>
          </a:prstGeom>
          <a:noFill/>
        </p:spPr>
        <p:txBody>
          <a:bodyPr wrap="none" rtlCol="0">
            <a:spAutoFit/>
          </a:bodyPr>
          <a:lstStyle/>
          <a:p>
            <a:pPr defTabSz="832081" eaLnBrk="0" hangingPunct="0"/>
            <a:r>
              <a:rPr lang="en-US" sz="1120" b="1" dirty="0">
                <a:solidFill>
                  <a:schemeClr val="accent2">
                    <a:lumMod val="75000"/>
                    <a:lumOff val="25000"/>
                  </a:schemeClr>
                </a:solidFill>
                <a:latin typeface="Gotham Black"/>
                <a:cs typeface="Arial" panose="020B0604020202020204" pitchFamily="34" charset="0"/>
              </a:rPr>
              <a:t>YIELD SUMMARY TABLE</a:t>
            </a:r>
            <a:endParaRPr lang="en-US" sz="1120" b="1" dirty="0">
              <a:solidFill>
                <a:schemeClr val="accent2">
                  <a:lumMod val="75000"/>
                  <a:lumOff val="25000"/>
                </a:schemeClr>
              </a:solidFill>
              <a:latin typeface="Gotham Black"/>
            </a:endParaRPr>
          </a:p>
        </p:txBody>
      </p:sp>
      <p:graphicFrame>
        <p:nvGraphicFramePr>
          <p:cNvPr id="12" name="TotalPP">
            <a:extLst>
              <a:ext uri="{FF2B5EF4-FFF2-40B4-BE49-F238E27FC236}">
                <a16:creationId xmlns:a16="http://schemas.microsoft.com/office/drawing/2014/main" id="{BB58A887-C0FC-03F8-4664-359233A905C5}"/>
              </a:ext>
            </a:extLst>
          </p:cNvPr>
          <p:cNvGraphicFramePr>
            <a:graphicFrameLocks noGrp="1"/>
          </p:cNvGraphicFramePr>
          <p:nvPr>
            <p:custDataLst>
              <p:tags r:id="rId1"/>
            </p:custDataLst>
            <p:extLst>
              <p:ext uri="{D42A27DB-BD31-4B8C-83A1-F6EECF244321}">
                <p14:modId xmlns:p14="http://schemas.microsoft.com/office/powerpoint/2010/main" val="1824870500"/>
              </p:ext>
            </p:extLst>
          </p:nvPr>
        </p:nvGraphicFramePr>
        <p:xfrm>
          <a:off x="865186" y="5965723"/>
          <a:ext cx="6566978" cy="757182"/>
        </p:xfrm>
        <a:graphic>
          <a:graphicData uri="http://schemas.openxmlformats.org/drawingml/2006/table">
            <a:tbl>
              <a:tblPr firstRow="1" bandRow="1">
                <a:tableStyleId>{74C1A8A3-306A-4EB7-A6B1-4F7E0EB9C5D6}</a:tableStyleId>
              </a:tblPr>
              <a:tblGrid>
                <a:gridCol w="1251242">
                  <a:extLst>
                    <a:ext uri="{9D8B030D-6E8A-4147-A177-3AD203B41FA5}">
                      <a16:colId xmlns:a16="http://schemas.microsoft.com/office/drawing/2014/main" val="20000"/>
                    </a:ext>
                  </a:extLst>
                </a:gridCol>
                <a:gridCol w="664467">
                  <a:extLst>
                    <a:ext uri="{9D8B030D-6E8A-4147-A177-3AD203B41FA5}">
                      <a16:colId xmlns:a16="http://schemas.microsoft.com/office/drawing/2014/main" val="20001"/>
                    </a:ext>
                  </a:extLst>
                </a:gridCol>
                <a:gridCol w="664467">
                  <a:extLst>
                    <a:ext uri="{9D8B030D-6E8A-4147-A177-3AD203B41FA5}">
                      <a16:colId xmlns:a16="http://schemas.microsoft.com/office/drawing/2014/main" val="20002"/>
                    </a:ext>
                  </a:extLst>
                </a:gridCol>
                <a:gridCol w="664467">
                  <a:extLst>
                    <a:ext uri="{9D8B030D-6E8A-4147-A177-3AD203B41FA5}">
                      <a16:colId xmlns:a16="http://schemas.microsoft.com/office/drawing/2014/main" val="20003"/>
                    </a:ext>
                  </a:extLst>
                </a:gridCol>
                <a:gridCol w="664467">
                  <a:extLst>
                    <a:ext uri="{9D8B030D-6E8A-4147-A177-3AD203B41FA5}">
                      <a16:colId xmlns:a16="http://schemas.microsoft.com/office/drawing/2014/main" val="20004"/>
                    </a:ext>
                  </a:extLst>
                </a:gridCol>
                <a:gridCol w="664467">
                  <a:extLst>
                    <a:ext uri="{9D8B030D-6E8A-4147-A177-3AD203B41FA5}">
                      <a16:colId xmlns:a16="http://schemas.microsoft.com/office/drawing/2014/main" val="2292663154"/>
                    </a:ext>
                  </a:extLst>
                </a:gridCol>
                <a:gridCol w="664467">
                  <a:extLst>
                    <a:ext uri="{9D8B030D-6E8A-4147-A177-3AD203B41FA5}">
                      <a16:colId xmlns:a16="http://schemas.microsoft.com/office/drawing/2014/main" val="3436759926"/>
                    </a:ext>
                  </a:extLst>
                </a:gridCol>
                <a:gridCol w="664467">
                  <a:extLst>
                    <a:ext uri="{9D8B030D-6E8A-4147-A177-3AD203B41FA5}">
                      <a16:colId xmlns:a16="http://schemas.microsoft.com/office/drawing/2014/main" val="3309197281"/>
                    </a:ext>
                  </a:extLst>
                </a:gridCol>
                <a:gridCol w="664467">
                  <a:extLst>
                    <a:ext uri="{9D8B030D-6E8A-4147-A177-3AD203B41FA5}">
                      <a16:colId xmlns:a16="http://schemas.microsoft.com/office/drawing/2014/main" val="3669182507"/>
                    </a:ext>
                  </a:extLst>
                </a:gridCol>
              </a:tblGrid>
              <a:tr h="391422">
                <a:tc>
                  <a:txBody>
                    <a:bodyPr/>
                    <a:lstStyle/>
                    <a:p>
                      <a:pPr algn="l"/>
                      <a:r>
                        <a:rPr lang="en-US" sz="1200" dirty="0">
                          <a:latin typeface="+mn-lt"/>
                        </a:rPr>
                        <a:t>Description</a:t>
                      </a:r>
                      <a:endParaRPr lang="en-US" sz="1200" i="0" dirty="0">
                        <a:latin typeface="+mn-lt"/>
                        <a:cs typeface="Arial" panose="020B0604020202020204" pitchFamily="34" charset="0"/>
                      </a:endParaRPr>
                    </a:p>
                  </a:txBody>
                  <a:tcPr marL="7988" marR="0" marT="39939" marB="39939" anchor="b"/>
                </a:tc>
                <a:tc>
                  <a:txBody>
                    <a:bodyPr/>
                    <a:lstStyle/>
                    <a:p>
                      <a:pPr algn="ctr"/>
                      <a:r>
                        <a:rPr lang="en-US" sz="1000" dirty="0">
                          <a:latin typeface="Gotham Black" panose="02000504050000020004"/>
                        </a:rPr>
                        <a:t>May 2023</a:t>
                      </a:r>
                      <a:endParaRPr lang="en-US" sz="1000" i="0" dirty="0">
                        <a:latin typeface="Gotham Black" panose="02000504050000020004"/>
                        <a:cs typeface="Arial" panose="020B0604020202020204" pitchFamily="34" charset="0"/>
                      </a:endParaRPr>
                    </a:p>
                  </a:txBody>
                  <a:tcPr marL="7988" marR="0" marT="39939" marB="39939" anchor="b"/>
                </a:tc>
                <a:tc>
                  <a:txBody>
                    <a:bodyPr/>
                    <a:lstStyle/>
                    <a:p>
                      <a:pPr algn="ctr"/>
                      <a:r>
                        <a:rPr lang="en-US" sz="1000" dirty="0">
                          <a:latin typeface="Gotham Black" panose="02000504050000020004"/>
                        </a:rPr>
                        <a:t>June 2023</a:t>
                      </a:r>
                      <a:endParaRPr lang="en-US" sz="1000" i="0" dirty="0">
                        <a:latin typeface="Gotham Black" panose="02000504050000020004"/>
                        <a:cs typeface="Arial" panose="020B0604020202020204" pitchFamily="34" charset="0"/>
                      </a:endParaRPr>
                    </a:p>
                  </a:txBody>
                  <a:tcPr marL="7988" marR="0" marT="39939" marB="39939" anchor="b"/>
                </a:tc>
                <a:tc>
                  <a:txBody>
                    <a:bodyPr/>
                    <a:lstStyle/>
                    <a:p>
                      <a:pPr algn="ctr"/>
                      <a:r>
                        <a:rPr lang="en-US" sz="1000" dirty="0">
                          <a:latin typeface="Gotham Black" panose="02000504050000020004"/>
                        </a:rPr>
                        <a:t>July 2023</a:t>
                      </a:r>
                      <a:endParaRPr lang="en-US" sz="1000" i="0" dirty="0">
                        <a:latin typeface="Gotham Black" panose="02000504050000020004"/>
                        <a:cs typeface="Arial" panose="020B0604020202020204" pitchFamily="34" charset="0"/>
                      </a:endParaRPr>
                    </a:p>
                  </a:txBody>
                  <a:tcPr marL="7988" marR="0" marT="39939" marB="39939" anchor="b"/>
                </a:tc>
                <a:tc>
                  <a:txBody>
                    <a:bodyPr/>
                    <a:lstStyle/>
                    <a:p>
                      <a:pPr algn="ctr"/>
                      <a:r>
                        <a:rPr lang="en-US" sz="1000" dirty="0">
                          <a:latin typeface="Gotham Black" panose="02000504050000020004"/>
                        </a:rPr>
                        <a:t>August 2023</a:t>
                      </a:r>
                      <a:endParaRPr lang="en-US" sz="1000" i="0" dirty="0">
                        <a:latin typeface="Gotham Black" panose="02000504050000020004"/>
                        <a:cs typeface="Arial" panose="020B0604020202020204" pitchFamily="34" charset="0"/>
                      </a:endParaRPr>
                    </a:p>
                  </a:txBody>
                  <a:tcPr marL="7988" marR="0" marT="39939" marB="39939" anchor="b"/>
                </a:tc>
                <a:tc>
                  <a:txBody>
                    <a:bodyPr/>
                    <a:lstStyle/>
                    <a:p>
                      <a:pPr algn="ctr"/>
                      <a:r>
                        <a:rPr lang="en-US" sz="1000" dirty="0">
                          <a:latin typeface="Gotham Black" panose="02000504050000020004"/>
                        </a:rPr>
                        <a:t>Sept. 2023</a:t>
                      </a:r>
                      <a:endParaRPr lang="en-US" sz="1000" i="0" dirty="0">
                        <a:latin typeface="Gotham Black" panose="02000504050000020004"/>
                        <a:cs typeface="Arial" panose="020B0604020202020204" pitchFamily="34" charset="0"/>
                      </a:endParaRPr>
                    </a:p>
                  </a:txBody>
                  <a:tcPr marL="7988" marR="0" marT="39939" marB="39939" anchor="b"/>
                </a:tc>
                <a:tc>
                  <a:txBody>
                    <a:bodyPr/>
                    <a:lstStyle/>
                    <a:p>
                      <a:pPr algn="ctr"/>
                      <a:r>
                        <a:rPr lang="en-US" sz="1000" i="0" dirty="0">
                          <a:latin typeface="Gotham Black" panose="02000504050000020004"/>
                          <a:cs typeface="Arial" panose="020B0604020202020204" pitchFamily="34" charset="0"/>
                        </a:rPr>
                        <a:t>Dec. 2023</a:t>
                      </a:r>
                    </a:p>
                  </a:txBody>
                  <a:tcPr marL="7988" marR="0" marT="39939" marB="39939" anchor="b"/>
                </a:tc>
                <a:tc>
                  <a:txBody>
                    <a:bodyPr/>
                    <a:lstStyle/>
                    <a:p>
                      <a:pPr algn="ctr"/>
                      <a:r>
                        <a:rPr lang="en-US" sz="1000" i="0" dirty="0">
                          <a:latin typeface="Gotham Black" panose="02000504050000020004"/>
                          <a:cs typeface="Arial" panose="020B0604020202020204" pitchFamily="34" charset="0"/>
                        </a:rPr>
                        <a:t>March 2024</a:t>
                      </a:r>
                    </a:p>
                  </a:txBody>
                  <a:tcPr marL="7988" marR="0" marT="39939" marB="39939" anchor="b"/>
                </a:tc>
                <a:tc>
                  <a:txBody>
                    <a:bodyPr/>
                    <a:lstStyle/>
                    <a:p>
                      <a:pPr algn="ctr"/>
                      <a:r>
                        <a:rPr lang="en-US" sz="1000" i="0" dirty="0">
                          <a:latin typeface="Gotham Black" panose="02000504050000020004"/>
                          <a:cs typeface="Arial" panose="020B0604020202020204" pitchFamily="34" charset="0"/>
                        </a:rPr>
                        <a:t>June 2024</a:t>
                      </a:r>
                    </a:p>
                  </a:txBody>
                  <a:tcPr marL="7988" marR="0" marT="39939" marB="39939" anchor="b"/>
                </a:tc>
                <a:extLst>
                  <a:ext uri="{0D108BD9-81ED-4DB2-BD59-A6C34878D82A}">
                    <a16:rowId xmlns:a16="http://schemas.microsoft.com/office/drawing/2014/main" val="10000"/>
                  </a:ext>
                </a:extLst>
              </a:tr>
              <a:tr h="281268">
                <a:tc>
                  <a:txBody>
                    <a:bodyPr/>
                    <a:lstStyle/>
                    <a:p>
                      <a:pPr algn="l"/>
                      <a:r>
                        <a:rPr lang="en-US" sz="1200" b="1" dirty="0">
                          <a:latin typeface="+mn-lt"/>
                        </a:rPr>
                        <a:t>Total Portfolio (Net) </a:t>
                      </a:r>
                      <a:endParaRPr lang="en-US" sz="1200" b="1" i="0" dirty="0">
                        <a:latin typeface="+mn-lt"/>
                        <a:cs typeface="Arial" panose="020B0604020202020204" pitchFamily="34" charset="0"/>
                      </a:endParaRPr>
                    </a:p>
                  </a:txBody>
                  <a:tcPr marL="7988" marR="0" marT="0" marB="0" anchor="ctr"/>
                </a:tc>
                <a:tc>
                  <a:txBody>
                    <a:bodyPr/>
                    <a:lstStyle/>
                    <a:p>
                      <a:pPr algn="ctr"/>
                      <a:r>
                        <a:rPr lang="en-US" sz="1200" dirty="0">
                          <a:solidFill>
                            <a:schemeClr val="tx1"/>
                          </a:solidFill>
                          <a:latin typeface="+mn-lt"/>
                        </a:rPr>
                        <a:t>4.95</a:t>
                      </a:r>
                      <a:endParaRPr lang="en-US" sz="1200" i="0" dirty="0">
                        <a:solidFill>
                          <a:schemeClr val="tx1"/>
                        </a:solidFill>
                        <a:latin typeface="+mn-lt"/>
                        <a:cs typeface="Arial" panose="020B0604020202020204" pitchFamily="34" charset="0"/>
                      </a:endParaRPr>
                    </a:p>
                  </a:txBody>
                  <a:tcPr marL="7988" marR="0" marT="39939" marB="39939" anchor="ctr"/>
                </a:tc>
                <a:tc>
                  <a:txBody>
                    <a:bodyPr/>
                    <a:lstStyle/>
                    <a:p>
                      <a:pPr algn="ctr"/>
                      <a:r>
                        <a:rPr lang="en-US" sz="1200" dirty="0">
                          <a:solidFill>
                            <a:schemeClr val="tx1"/>
                          </a:solidFill>
                          <a:latin typeface="+mn-lt"/>
                        </a:rPr>
                        <a:t>4.97</a:t>
                      </a:r>
                      <a:endParaRPr lang="en-US" sz="1200" i="0" dirty="0">
                        <a:solidFill>
                          <a:schemeClr val="tx1"/>
                        </a:solidFill>
                        <a:latin typeface="+mn-lt"/>
                        <a:cs typeface="Arial" panose="020B0604020202020204" pitchFamily="34" charset="0"/>
                      </a:endParaRPr>
                    </a:p>
                  </a:txBody>
                  <a:tcPr marL="7988" marR="0" marT="39939" marB="39939" anchor="ctr"/>
                </a:tc>
                <a:tc>
                  <a:txBody>
                    <a:bodyPr/>
                    <a:lstStyle/>
                    <a:p>
                      <a:pPr algn="ctr"/>
                      <a:r>
                        <a:rPr lang="en-US" sz="1200" dirty="0">
                          <a:solidFill>
                            <a:schemeClr val="tx1"/>
                          </a:solidFill>
                          <a:latin typeface="+mn-lt"/>
                        </a:rPr>
                        <a:t>5.04</a:t>
                      </a:r>
                      <a:endParaRPr lang="en-US" sz="1200" i="0" dirty="0">
                        <a:solidFill>
                          <a:schemeClr val="tx1"/>
                        </a:solidFill>
                        <a:latin typeface="+mn-lt"/>
                        <a:cs typeface="Arial" panose="020B0604020202020204" pitchFamily="34" charset="0"/>
                      </a:endParaRPr>
                    </a:p>
                  </a:txBody>
                  <a:tcPr marL="7988" marR="0" marT="39939" marB="39939" anchor="ctr"/>
                </a:tc>
                <a:tc>
                  <a:txBody>
                    <a:bodyPr/>
                    <a:lstStyle/>
                    <a:p>
                      <a:pPr algn="ctr"/>
                      <a:r>
                        <a:rPr lang="en-US" sz="1200" dirty="0">
                          <a:solidFill>
                            <a:schemeClr val="tx1"/>
                          </a:solidFill>
                          <a:latin typeface="+mn-lt"/>
                        </a:rPr>
                        <a:t>5.07</a:t>
                      </a:r>
                      <a:endParaRPr lang="en-US" sz="1200" i="0" dirty="0">
                        <a:solidFill>
                          <a:schemeClr val="tx1"/>
                        </a:solidFill>
                        <a:latin typeface="+mn-lt"/>
                        <a:cs typeface="Arial" panose="020B0604020202020204" pitchFamily="34" charset="0"/>
                      </a:endParaRPr>
                    </a:p>
                  </a:txBody>
                  <a:tcPr marL="7988" marR="0" marT="39939" marB="39939" anchor="ctr"/>
                </a:tc>
                <a:tc>
                  <a:txBody>
                    <a:bodyPr/>
                    <a:lstStyle/>
                    <a:p>
                      <a:pPr algn="ctr"/>
                      <a:r>
                        <a:rPr lang="en-US" sz="1200" dirty="0">
                          <a:solidFill>
                            <a:schemeClr val="tx1"/>
                          </a:solidFill>
                          <a:latin typeface="+mn-lt"/>
                        </a:rPr>
                        <a:t>5.08</a:t>
                      </a:r>
                      <a:endParaRPr lang="en-US" sz="1200" i="0" dirty="0">
                        <a:solidFill>
                          <a:schemeClr val="tx1"/>
                        </a:solidFill>
                        <a:latin typeface="+mn-lt"/>
                        <a:cs typeface="Arial" panose="020B0604020202020204" pitchFamily="34" charset="0"/>
                      </a:endParaRPr>
                    </a:p>
                  </a:txBody>
                  <a:tcPr marL="7988" marR="0" marT="39939" marB="39939" anchor="ctr"/>
                </a:tc>
                <a:tc>
                  <a:txBody>
                    <a:bodyPr/>
                    <a:lstStyle/>
                    <a:p>
                      <a:pPr algn="ctr"/>
                      <a:r>
                        <a:rPr lang="en-US" sz="1200" i="0" dirty="0">
                          <a:solidFill>
                            <a:schemeClr val="tx1"/>
                          </a:solidFill>
                          <a:latin typeface="+mn-lt"/>
                          <a:cs typeface="Arial" panose="020B0604020202020204" pitchFamily="34" charset="0"/>
                        </a:rPr>
                        <a:t>5.15</a:t>
                      </a:r>
                    </a:p>
                  </a:txBody>
                  <a:tcPr marL="7988" marR="0" marT="39939" marB="39939" anchor="ctr"/>
                </a:tc>
                <a:tc>
                  <a:txBody>
                    <a:bodyPr/>
                    <a:lstStyle/>
                    <a:p>
                      <a:pPr algn="ctr"/>
                      <a:r>
                        <a:rPr lang="en-US" sz="1200" i="0" dirty="0">
                          <a:solidFill>
                            <a:schemeClr val="tx1"/>
                          </a:solidFill>
                          <a:latin typeface="+mn-lt"/>
                          <a:cs typeface="Arial" panose="020B0604020202020204" pitchFamily="34" charset="0"/>
                        </a:rPr>
                        <a:t>5.05</a:t>
                      </a:r>
                    </a:p>
                  </a:txBody>
                  <a:tcPr marL="7988" marR="0" marT="39939" marB="39939" anchor="ctr"/>
                </a:tc>
                <a:tc>
                  <a:txBody>
                    <a:bodyPr/>
                    <a:lstStyle/>
                    <a:p>
                      <a:pPr algn="ctr"/>
                      <a:r>
                        <a:rPr lang="en-US" sz="1200" i="0" dirty="0">
                          <a:solidFill>
                            <a:schemeClr val="tx1"/>
                          </a:solidFill>
                          <a:latin typeface="+mn-lt"/>
                          <a:cs typeface="Arial" panose="020B0604020202020204" pitchFamily="34" charset="0"/>
                        </a:rPr>
                        <a:t>4.90</a:t>
                      </a:r>
                    </a:p>
                  </a:txBody>
                  <a:tcPr marL="7988" marR="0" marT="39939" marB="39939" anchor="ctr"/>
                </a:tc>
                <a:extLst>
                  <a:ext uri="{0D108BD9-81ED-4DB2-BD59-A6C34878D82A}">
                    <a16:rowId xmlns:a16="http://schemas.microsoft.com/office/drawing/2014/main" val="10002"/>
                  </a:ext>
                </a:extLst>
              </a:tr>
            </a:tbl>
          </a:graphicData>
        </a:graphic>
      </p:graphicFrame>
      <p:graphicFrame>
        <p:nvGraphicFramePr>
          <p:cNvPr id="21" name="Chart 20">
            <a:extLst>
              <a:ext uri="{FF2B5EF4-FFF2-40B4-BE49-F238E27FC236}">
                <a16:creationId xmlns:a16="http://schemas.microsoft.com/office/drawing/2014/main" id="{83A11283-0E21-6D4C-928B-D0656857B5CA}"/>
              </a:ext>
            </a:extLst>
          </p:cNvPr>
          <p:cNvGraphicFramePr/>
          <p:nvPr>
            <p:extLst>
              <p:ext uri="{D42A27DB-BD31-4B8C-83A1-F6EECF244321}">
                <p14:modId xmlns:p14="http://schemas.microsoft.com/office/powerpoint/2010/main" val="1485797301"/>
              </p:ext>
            </p:extLst>
          </p:nvPr>
        </p:nvGraphicFramePr>
        <p:xfrm>
          <a:off x="865187" y="3123344"/>
          <a:ext cx="8012999" cy="2357608"/>
        </p:xfrm>
        <a:graphic>
          <a:graphicData uri="http://schemas.openxmlformats.org/drawingml/2006/chart">
            <c:chart xmlns:c="http://schemas.openxmlformats.org/drawingml/2006/chart" xmlns:r="http://schemas.openxmlformats.org/officeDocument/2006/relationships" r:id="rId8"/>
          </a:graphicData>
        </a:graphic>
      </p:graphicFrame>
      <p:sp>
        <p:nvSpPr>
          <p:cNvPr id="7" name="Slide Number Placeholder 6">
            <a:extLst>
              <a:ext uri="{FF2B5EF4-FFF2-40B4-BE49-F238E27FC236}">
                <a16:creationId xmlns:a16="http://schemas.microsoft.com/office/drawing/2014/main" id="{4B39747F-46A6-F9F9-7FE5-7FC5E957D7F6}"/>
              </a:ext>
            </a:extLst>
          </p:cNvPr>
          <p:cNvSpPr>
            <a:spLocks noGrp="1"/>
          </p:cNvSpPr>
          <p:nvPr>
            <p:ph type="sldNum" sz="quarter" idx="12"/>
          </p:nvPr>
        </p:nvSpPr>
        <p:spPr/>
        <p:txBody>
          <a:bodyPr/>
          <a:lstStyle/>
          <a:p>
            <a:fld id="{F30A7A1B-CB85-4EFE-886E-49BE227B8847}" type="slidenum">
              <a:rPr lang="en-US" smtClean="0">
                <a:solidFill>
                  <a:schemeClr val="bg1"/>
                </a:solidFill>
              </a:rPr>
              <a:t>9</a:t>
            </a:fld>
            <a:endParaRPr lang="en-US" dirty="0">
              <a:solidFill>
                <a:schemeClr val="bg1"/>
              </a:solidFill>
            </a:endParaRPr>
          </a:p>
        </p:txBody>
      </p:sp>
      <p:graphicFrame>
        <p:nvGraphicFramePr>
          <p:cNvPr id="10" name="aatabl">
            <a:extLst>
              <a:ext uri="{FF2B5EF4-FFF2-40B4-BE49-F238E27FC236}">
                <a16:creationId xmlns:a16="http://schemas.microsoft.com/office/drawing/2014/main" id="{A829DB48-B900-0382-E7E0-7E01A7E15905}"/>
              </a:ext>
            </a:extLst>
          </p:cNvPr>
          <p:cNvGraphicFramePr>
            <a:graphicFrameLocks/>
          </p:cNvGraphicFramePr>
          <p:nvPr>
            <p:custDataLst>
              <p:tags r:id="rId2"/>
            </p:custDataLst>
            <p:extLst>
              <p:ext uri="{D42A27DB-BD31-4B8C-83A1-F6EECF244321}">
                <p14:modId xmlns:p14="http://schemas.microsoft.com/office/powerpoint/2010/main" val="2379351241"/>
              </p:ext>
            </p:extLst>
          </p:nvPr>
        </p:nvGraphicFramePr>
        <p:xfrm>
          <a:off x="5029199" y="1795901"/>
          <a:ext cx="4462357" cy="1143288"/>
        </p:xfrm>
        <a:graphic>
          <a:graphicData uri="http://schemas.openxmlformats.org/drawingml/2006/table">
            <a:tbl>
              <a:tblPr firstRow="1" bandRow="1">
                <a:tableStyleId>{74C1A8A3-306A-4EB7-A6B1-4F7E0EB9C5D6}</a:tableStyleId>
              </a:tblPr>
              <a:tblGrid>
                <a:gridCol w="1548675">
                  <a:extLst>
                    <a:ext uri="{9D8B030D-6E8A-4147-A177-3AD203B41FA5}">
                      <a16:colId xmlns:a16="http://schemas.microsoft.com/office/drawing/2014/main" val="3953029608"/>
                    </a:ext>
                  </a:extLst>
                </a:gridCol>
                <a:gridCol w="1276027">
                  <a:extLst>
                    <a:ext uri="{9D8B030D-6E8A-4147-A177-3AD203B41FA5}">
                      <a16:colId xmlns:a16="http://schemas.microsoft.com/office/drawing/2014/main" val="977207878"/>
                    </a:ext>
                  </a:extLst>
                </a:gridCol>
                <a:gridCol w="1637655">
                  <a:extLst>
                    <a:ext uri="{9D8B030D-6E8A-4147-A177-3AD203B41FA5}">
                      <a16:colId xmlns:a16="http://schemas.microsoft.com/office/drawing/2014/main" val="3374177364"/>
                    </a:ext>
                  </a:extLst>
                </a:gridCol>
              </a:tblGrid>
              <a:tr h="198216">
                <a:tc>
                  <a:txBody>
                    <a:bodyPr/>
                    <a:lstStyle/>
                    <a:p>
                      <a:r>
                        <a:rPr lang="en-US" sz="1200" b="1" dirty="0">
                          <a:latin typeface="+mn-lt"/>
                        </a:rPr>
                        <a:t>Description</a:t>
                      </a:r>
                      <a:endParaRPr lang="en-US" sz="1200" b="1" dirty="0">
                        <a:latin typeface="+mn-lt"/>
                        <a:cs typeface="Arial" panose="020B0604020202020204" pitchFamily="34" charset="0"/>
                      </a:endParaRPr>
                    </a:p>
                  </a:txBody>
                  <a:tcPr marL="35500" marR="0" marT="0" marB="0" anchor="ctr"/>
                </a:tc>
                <a:tc>
                  <a:txBody>
                    <a:bodyPr/>
                    <a:lstStyle/>
                    <a:p>
                      <a:pPr algn="r"/>
                      <a:r>
                        <a:rPr lang="en-US" sz="1200" b="1" dirty="0">
                          <a:latin typeface="+mn-lt"/>
                        </a:rPr>
                        <a:t>Market</a:t>
                      </a:r>
                    </a:p>
                    <a:p>
                      <a:pPr algn="r"/>
                      <a:r>
                        <a:rPr lang="en-US" sz="1200" b="1" dirty="0">
                          <a:latin typeface="+mn-lt"/>
                        </a:rPr>
                        <a:t> Value ($)</a:t>
                      </a:r>
                      <a:endParaRPr lang="en-US" sz="1200" b="1" dirty="0">
                        <a:latin typeface="+mn-lt"/>
                        <a:cs typeface="Arial" panose="020B0604020202020204" pitchFamily="34" charset="0"/>
                      </a:endParaRPr>
                    </a:p>
                  </a:txBody>
                  <a:tcPr marL="17750" marR="44375" marT="0" marB="0" anchor="ctr"/>
                </a:tc>
                <a:tc>
                  <a:txBody>
                    <a:bodyPr/>
                    <a:lstStyle/>
                    <a:p>
                      <a:pPr algn="r"/>
                      <a:r>
                        <a:rPr lang="en-US" sz="1200" b="1" dirty="0">
                          <a:latin typeface="+mn-lt"/>
                        </a:rPr>
                        <a:t>Portfolio</a:t>
                      </a:r>
                    </a:p>
                    <a:p>
                      <a:pPr algn="r"/>
                      <a:r>
                        <a:rPr lang="en-US" sz="1200" b="1" dirty="0">
                          <a:latin typeface="+mn-lt"/>
                        </a:rPr>
                        <a:t> Allocation</a:t>
                      </a:r>
                      <a:endParaRPr lang="en-US" sz="1200" b="1" dirty="0">
                        <a:latin typeface="+mn-lt"/>
                        <a:cs typeface="Arial" panose="020B0604020202020204" pitchFamily="34" charset="0"/>
                      </a:endParaRPr>
                    </a:p>
                  </a:txBody>
                  <a:tcPr marL="0" marR="100584" marT="0" marB="0" anchor="ctr"/>
                </a:tc>
                <a:extLst>
                  <a:ext uri="{0D108BD9-81ED-4DB2-BD59-A6C34878D82A}">
                    <a16:rowId xmlns:a16="http://schemas.microsoft.com/office/drawing/2014/main" val="10000"/>
                  </a:ext>
                </a:extLst>
              </a:tr>
              <a:tr h="198216">
                <a:tc>
                  <a:txBody>
                    <a:bodyPr/>
                    <a:lstStyle/>
                    <a:p>
                      <a:r>
                        <a:rPr lang="en-US" sz="1200" b="1" dirty="0">
                          <a:latin typeface="+mn-lt"/>
                        </a:rPr>
                        <a:t>Total Fixed Income </a:t>
                      </a:r>
                      <a:endParaRPr lang="en-US" sz="1200" b="1" dirty="0">
                        <a:latin typeface="+mn-lt"/>
                        <a:cs typeface="Arial" panose="020B0604020202020204" pitchFamily="34" charset="0"/>
                      </a:endParaRPr>
                    </a:p>
                  </a:txBody>
                  <a:tcPr marL="17750" marR="0" marT="0" marB="0" anchor="ctr"/>
                </a:tc>
                <a:tc>
                  <a:txBody>
                    <a:bodyPr/>
                    <a:lstStyle/>
                    <a:p>
                      <a:pPr marL="0" marR="0" lvl="0" indent="0" algn="r" defTabSz="342807" rtl="0" eaLnBrk="1" fontAlgn="auto" latinLnBrk="0" hangingPunct="1">
                        <a:lnSpc>
                          <a:spcPct val="100000"/>
                        </a:lnSpc>
                        <a:spcBef>
                          <a:spcPts val="0"/>
                        </a:spcBef>
                        <a:spcAft>
                          <a:spcPts val="0"/>
                        </a:spcAft>
                        <a:buClrTx/>
                        <a:buSzTx/>
                        <a:buFontTx/>
                        <a:buNone/>
                        <a:tabLst/>
                        <a:defRPr/>
                      </a:pPr>
                      <a:r>
                        <a:rPr lang="en-US" sz="1200" b="0" dirty="0">
                          <a:latin typeface="+mn-lt"/>
                          <a:cs typeface="Arial" panose="020B0604020202020204" pitchFamily="34" charset="0"/>
                        </a:rPr>
                        <a:t>9,305,315</a:t>
                      </a:r>
                    </a:p>
                  </a:txBody>
                  <a:tcPr marL="17750" marR="97626" marT="0" marB="0" anchor="ctr"/>
                </a:tc>
                <a:tc>
                  <a:txBody>
                    <a:bodyPr/>
                    <a:lstStyle/>
                    <a:p>
                      <a:pPr marL="0" marR="0" lvl="0" indent="0" algn="r" defTabSz="342807" rtl="0" eaLnBrk="1" fontAlgn="auto" latinLnBrk="0" hangingPunct="1">
                        <a:lnSpc>
                          <a:spcPct val="100000"/>
                        </a:lnSpc>
                        <a:spcBef>
                          <a:spcPts val="0"/>
                        </a:spcBef>
                        <a:spcAft>
                          <a:spcPts val="0"/>
                        </a:spcAft>
                        <a:buClrTx/>
                        <a:buSzTx/>
                        <a:buFontTx/>
                        <a:buNone/>
                        <a:tabLst/>
                        <a:defRPr/>
                      </a:pPr>
                      <a:r>
                        <a:rPr lang="en-US" sz="1200" b="0" dirty="0">
                          <a:latin typeface="+mn-lt"/>
                        </a:rPr>
                        <a:t>63.8%</a:t>
                      </a:r>
                      <a:endParaRPr lang="en-US" sz="1200" b="0" dirty="0">
                        <a:latin typeface="+mn-lt"/>
                        <a:cs typeface="Arial" panose="020B0604020202020204" pitchFamily="34" charset="0"/>
                      </a:endParaRPr>
                    </a:p>
                  </a:txBody>
                  <a:tcPr marL="44375" marR="100584" marT="0" marB="0" anchor="ctr"/>
                </a:tc>
                <a:extLst>
                  <a:ext uri="{0D108BD9-81ED-4DB2-BD59-A6C34878D82A}">
                    <a16:rowId xmlns:a16="http://schemas.microsoft.com/office/drawing/2014/main" val="10001"/>
                  </a:ext>
                </a:extLst>
              </a:tr>
              <a:tr h="198216">
                <a:tc>
                  <a:txBody>
                    <a:bodyPr/>
                    <a:lstStyle/>
                    <a:p>
                      <a:r>
                        <a:rPr lang="en-US" sz="1200" b="1" dirty="0">
                          <a:latin typeface="+mn-lt"/>
                        </a:rPr>
                        <a:t>Total Short Term </a:t>
                      </a:r>
                      <a:endParaRPr lang="en-US" sz="1200" b="1" dirty="0">
                        <a:latin typeface="+mn-lt"/>
                        <a:cs typeface="Arial" panose="020B0604020202020204" pitchFamily="34" charset="0"/>
                      </a:endParaRPr>
                    </a:p>
                  </a:txBody>
                  <a:tcPr marL="17750" marR="0" marT="0" marB="0" anchor="ctr"/>
                </a:tc>
                <a:tc>
                  <a:txBody>
                    <a:bodyPr/>
                    <a:lstStyle/>
                    <a:p>
                      <a:pPr marL="0" marR="0" lvl="0" indent="0" algn="r" defTabSz="342807" rtl="0" eaLnBrk="1" fontAlgn="auto" latinLnBrk="0" hangingPunct="1">
                        <a:lnSpc>
                          <a:spcPct val="100000"/>
                        </a:lnSpc>
                        <a:spcBef>
                          <a:spcPts val="0"/>
                        </a:spcBef>
                        <a:spcAft>
                          <a:spcPts val="0"/>
                        </a:spcAft>
                        <a:buClrTx/>
                        <a:buSzTx/>
                        <a:buFontTx/>
                        <a:buNone/>
                        <a:tabLst/>
                        <a:defRPr/>
                      </a:pPr>
                      <a:r>
                        <a:rPr lang="en-US" sz="1200" b="0" dirty="0">
                          <a:latin typeface="+mn-lt"/>
                        </a:rPr>
                        <a:t>5,291,664</a:t>
                      </a:r>
                      <a:endParaRPr lang="en-US" sz="1200" b="0" dirty="0">
                        <a:latin typeface="+mn-lt"/>
                        <a:cs typeface="Arial" panose="020B0604020202020204" pitchFamily="34" charset="0"/>
                      </a:endParaRPr>
                    </a:p>
                  </a:txBody>
                  <a:tcPr marL="17750" marR="97626" marT="0" marB="0" anchor="ctr"/>
                </a:tc>
                <a:tc>
                  <a:txBody>
                    <a:bodyPr/>
                    <a:lstStyle/>
                    <a:p>
                      <a:pPr marL="0" marR="0" lvl="0" indent="0" algn="r" defTabSz="342807" rtl="0" eaLnBrk="1" fontAlgn="auto" latinLnBrk="0" hangingPunct="1">
                        <a:lnSpc>
                          <a:spcPct val="100000"/>
                        </a:lnSpc>
                        <a:spcBef>
                          <a:spcPts val="0"/>
                        </a:spcBef>
                        <a:spcAft>
                          <a:spcPts val="0"/>
                        </a:spcAft>
                        <a:buClrTx/>
                        <a:buSzTx/>
                        <a:buFontTx/>
                        <a:buNone/>
                        <a:tabLst/>
                        <a:defRPr/>
                      </a:pPr>
                      <a:r>
                        <a:rPr lang="en-US" sz="1200" b="0" dirty="0">
                          <a:latin typeface="+mn-lt"/>
                        </a:rPr>
                        <a:t>36.2%</a:t>
                      </a:r>
                      <a:endParaRPr lang="en-US" sz="1200" b="0" dirty="0">
                        <a:latin typeface="+mn-lt"/>
                        <a:cs typeface="Arial" panose="020B0604020202020204" pitchFamily="34" charset="0"/>
                      </a:endParaRPr>
                    </a:p>
                  </a:txBody>
                  <a:tcPr marL="44375" marR="100584" marT="0" marB="0" anchor="ctr"/>
                </a:tc>
                <a:extLst>
                  <a:ext uri="{0D108BD9-81ED-4DB2-BD59-A6C34878D82A}">
                    <a16:rowId xmlns:a16="http://schemas.microsoft.com/office/drawing/2014/main" val="10002"/>
                  </a:ext>
                </a:extLst>
              </a:tr>
              <a:tr h="30283">
                <a:tc>
                  <a:txBody>
                    <a:bodyPr/>
                    <a:lstStyle/>
                    <a:p>
                      <a:endParaRPr lang="en-US" sz="1200" b="1" dirty="0">
                        <a:latin typeface="+mn-lt"/>
                        <a:cs typeface="Arial" panose="020B0604020202020204" pitchFamily="34" charset="0"/>
                      </a:endParaRPr>
                    </a:p>
                  </a:txBody>
                  <a:tcPr marL="17750" marR="0" marT="0" marB="0" anchor="ctr"/>
                </a:tc>
                <a:tc>
                  <a:txBody>
                    <a:bodyPr/>
                    <a:lstStyle/>
                    <a:p>
                      <a:pPr marL="0" marR="0" lvl="0" indent="0" algn="r" defTabSz="342807" rtl="0" eaLnBrk="1" fontAlgn="auto" latinLnBrk="0" hangingPunct="1">
                        <a:lnSpc>
                          <a:spcPct val="100000"/>
                        </a:lnSpc>
                        <a:spcBef>
                          <a:spcPts val="0"/>
                        </a:spcBef>
                        <a:spcAft>
                          <a:spcPts val="0"/>
                        </a:spcAft>
                        <a:buClrTx/>
                        <a:buSzTx/>
                        <a:buFontTx/>
                        <a:buNone/>
                        <a:tabLst/>
                        <a:defRPr/>
                      </a:pPr>
                      <a:endParaRPr lang="en-US" sz="1200" b="0" dirty="0">
                        <a:latin typeface="+mn-lt"/>
                        <a:cs typeface="Arial" panose="020B0604020202020204" pitchFamily="34" charset="0"/>
                      </a:endParaRPr>
                    </a:p>
                  </a:txBody>
                  <a:tcPr marL="17750" marR="97626" marT="0" marB="0" anchor="ctr"/>
                </a:tc>
                <a:tc>
                  <a:txBody>
                    <a:bodyPr/>
                    <a:lstStyle/>
                    <a:p>
                      <a:pPr marL="0" marR="0" lvl="0" indent="0" algn="r" defTabSz="342807" rtl="0" eaLnBrk="1" fontAlgn="auto" latinLnBrk="0" hangingPunct="1">
                        <a:lnSpc>
                          <a:spcPct val="100000"/>
                        </a:lnSpc>
                        <a:spcBef>
                          <a:spcPts val="0"/>
                        </a:spcBef>
                        <a:spcAft>
                          <a:spcPts val="0"/>
                        </a:spcAft>
                        <a:buClrTx/>
                        <a:buSzTx/>
                        <a:buFontTx/>
                        <a:buNone/>
                        <a:tabLst/>
                        <a:defRPr/>
                      </a:pPr>
                      <a:endParaRPr lang="en-US" sz="1200" b="0" dirty="0">
                        <a:latin typeface="+mn-lt"/>
                        <a:cs typeface="Arial" panose="020B0604020202020204" pitchFamily="34" charset="0"/>
                      </a:endParaRPr>
                    </a:p>
                  </a:txBody>
                  <a:tcPr marL="44375" marR="603504" marT="0" marB="0" anchor="ctr"/>
                </a:tc>
                <a:extLst>
                  <a:ext uri="{0D108BD9-81ED-4DB2-BD59-A6C34878D82A}">
                    <a16:rowId xmlns:a16="http://schemas.microsoft.com/office/drawing/2014/main" val="10003"/>
                  </a:ext>
                </a:extLst>
              </a:tr>
              <a:tr h="198216">
                <a:tc>
                  <a:txBody>
                    <a:bodyPr/>
                    <a:lstStyle/>
                    <a:p>
                      <a:r>
                        <a:rPr lang="en-US" sz="1200" b="1" dirty="0">
                          <a:latin typeface="+mn-lt"/>
                        </a:rPr>
                        <a:t>Total Portfolio</a:t>
                      </a:r>
                      <a:endParaRPr lang="en-US" sz="1200" b="1" dirty="0">
                        <a:latin typeface="+mn-lt"/>
                        <a:cs typeface="Arial" panose="020B0604020202020204" pitchFamily="34" charset="0"/>
                      </a:endParaRPr>
                    </a:p>
                  </a:txBody>
                  <a:tcPr marL="17750" marR="0" marT="0" marB="0" anchor="ctr"/>
                </a:tc>
                <a:tc>
                  <a:txBody>
                    <a:bodyPr/>
                    <a:lstStyle/>
                    <a:p>
                      <a:pPr marL="0" marR="0" lvl="0" indent="0" algn="r" defTabSz="342807" rtl="0" eaLnBrk="1" fontAlgn="auto" latinLnBrk="0" hangingPunct="1">
                        <a:lnSpc>
                          <a:spcPct val="100000"/>
                        </a:lnSpc>
                        <a:spcBef>
                          <a:spcPts val="0"/>
                        </a:spcBef>
                        <a:spcAft>
                          <a:spcPts val="0"/>
                        </a:spcAft>
                        <a:buClrTx/>
                        <a:buSzTx/>
                        <a:buFontTx/>
                        <a:buNone/>
                        <a:tabLst/>
                        <a:defRPr/>
                      </a:pPr>
                      <a:r>
                        <a:rPr lang="en-US" sz="1200" b="0" dirty="0">
                          <a:latin typeface="+mn-lt"/>
                        </a:rPr>
                        <a:t>14,596,979</a:t>
                      </a:r>
                      <a:endParaRPr lang="en-US" sz="1200" b="0" dirty="0">
                        <a:latin typeface="+mn-lt"/>
                        <a:cs typeface="Arial" panose="020B0604020202020204" pitchFamily="34" charset="0"/>
                      </a:endParaRPr>
                    </a:p>
                  </a:txBody>
                  <a:tcPr marL="17750" marR="97626" marT="0" marB="0" anchor="ctr"/>
                </a:tc>
                <a:tc>
                  <a:txBody>
                    <a:bodyPr/>
                    <a:lstStyle/>
                    <a:p>
                      <a:pPr marL="0" marR="0" lvl="0" indent="0" algn="r" defTabSz="342807"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mn-lt"/>
                        </a:rPr>
                        <a:t>100.0%    </a:t>
                      </a:r>
                      <a:endParaRPr lang="en-US" sz="1200" b="0" kern="1200" dirty="0">
                        <a:solidFill>
                          <a:schemeClr val="dk1"/>
                        </a:solidFill>
                        <a:latin typeface="+mn-lt"/>
                        <a:ea typeface="+mn-ea"/>
                        <a:cs typeface="Arial" panose="020B0604020202020204" pitchFamily="34" charset="0"/>
                      </a:endParaRPr>
                    </a:p>
                  </a:txBody>
                  <a:tcPr marL="44375" marR="100584"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34451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SERT" val="20190828125025978"/>
  <p:tag name="AFSPANMODE" val="span"/>
</p:tagLst>
</file>

<file path=ppt/tags/tag10.xml><?xml version="1.0" encoding="utf-8"?>
<p:tagLst xmlns:a="http://schemas.openxmlformats.org/drawingml/2006/main" xmlns:r="http://schemas.openxmlformats.org/officeDocument/2006/relationships" xmlns:p="http://schemas.openxmlformats.org/presentationml/2006/main">
  <p:tag name="INSERT" val="20201021153408229"/>
  <p:tag name="AFSPANMODE" val="span"/>
</p:tagLst>
</file>

<file path=ppt/tags/tag11.xml><?xml version="1.0" encoding="utf-8"?>
<p:tagLst xmlns:a="http://schemas.openxmlformats.org/drawingml/2006/main" xmlns:r="http://schemas.openxmlformats.org/officeDocument/2006/relationships" xmlns:p="http://schemas.openxmlformats.org/presentationml/2006/main">
  <p:tag name="INSERT" val="20201021155014069"/>
</p:tagLst>
</file>

<file path=ppt/tags/tag12.xml><?xml version="1.0" encoding="utf-8"?>
<p:tagLst xmlns:a="http://schemas.openxmlformats.org/drawingml/2006/main" xmlns:r="http://schemas.openxmlformats.org/officeDocument/2006/relationships" xmlns:p="http://schemas.openxmlformats.org/presentationml/2006/main">
  <p:tag name="INSERT" val="20201021153408229"/>
  <p:tag name="AFSPANMODE" val="span"/>
</p:tagLst>
</file>

<file path=ppt/tags/tag13.xml><?xml version="1.0" encoding="utf-8"?>
<p:tagLst xmlns:a="http://schemas.openxmlformats.org/drawingml/2006/main" xmlns:r="http://schemas.openxmlformats.org/officeDocument/2006/relationships" xmlns:p="http://schemas.openxmlformats.org/presentationml/2006/main">
  <p:tag name="INSERT" val="20190828125025978"/>
  <p:tag name="AFSPANMODE" val="span"/>
</p:tagLst>
</file>

<file path=ppt/tags/tag14.xml><?xml version="1.0" encoding="utf-8"?>
<p:tagLst xmlns:a="http://schemas.openxmlformats.org/drawingml/2006/main" xmlns:r="http://schemas.openxmlformats.org/officeDocument/2006/relationships" xmlns:p="http://schemas.openxmlformats.org/presentationml/2006/main">
  <p:tag name="INSERT" val="20190828125025978"/>
  <p:tag name="AFSPANMODE" val="span"/>
</p:tagLst>
</file>

<file path=ppt/tags/tag15.xml><?xml version="1.0" encoding="utf-8"?>
<p:tagLst xmlns:a="http://schemas.openxmlformats.org/drawingml/2006/main" xmlns:r="http://schemas.openxmlformats.org/officeDocument/2006/relationships" xmlns:p="http://schemas.openxmlformats.org/presentationml/2006/main">
  <p:tag name="INSERT" val="20201021155014069"/>
</p:tagLst>
</file>

<file path=ppt/tags/tag16.xml><?xml version="1.0" encoding="utf-8"?>
<p:tagLst xmlns:a="http://schemas.openxmlformats.org/drawingml/2006/main" xmlns:r="http://schemas.openxmlformats.org/officeDocument/2006/relationships" xmlns:p="http://schemas.openxmlformats.org/presentationml/2006/main">
  <p:tag name="INSERT" val="20201021153408229"/>
  <p:tag name="AFSPANMODE" val="span"/>
</p:tagLst>
</file>

<file path=ppt/tags/tag2.xml><?xml version="1.0" encoding="utf-8"?>
<p:tagLst xmlns:a="http://schemas.openxmlformats.org/drawingml/2006/main" xmlns:r="http://schemas.openxmlformats.org/officeDocument/2006/relationships" xmlns:p="http://schemas.openxmlformats.org/presentationml/2006/main">
  <p:tag name="INSERT" val="20201021153408229"/>
  <p:tag name="AFSPANMODE" val="span"/>
</p:tagLst>
</file>

<file path=ppt/tags/tag3.xml><?xml version="1.0" encoding="utf-8"?>
<p:tagLst xmlns:a="http://schemas.openxmlformats.org/drawingml/2006/main" xmlns:r="http://schemas.openxmlformats.org/officeDocument/2006/relationships" xmlns:p="http://schemas.openxmlformats.org/presentationml/2006/main">
  <p:tag name="INSERT" val="20201021153408229"/>
  <p:tag name="AFSPANMODE" val="span"/>
</p:tagLst>
</file>

<file path=ppt/tags/tag4.xml><?xml version="1.0" encoding="utf-8"?>
<p:tagLst xmlns:a="http://schemas.openxmlformats.org/drawingml/2006/main" xmlns:r="http://schemas.openxmlformats.org/officeDocument/2006/relationships" xmlns:p="http://schemas.openxmlformats.org/presentationml/2006/main">
  <p:tag name="INSERT" val="20190828125025978"/>
  <p:tag name="AFSPANMODE" val="span"/>
</p:tagLst>
</file>

<file path=ppt/tags/tag5.xml><?xml version="1.0" encoding="utf-8"?>
<p:tagLst xmlns:a="http://schemas.openxmlformats.org/drawingml/2006/main" xmlns:r="http://schemas.openxmlformats.org/officeDocument/2006/relationships" xmlns:p="http://schemas.openxmlformats.org/presentationml/2006/main">
  <p:tag name="INSERT" val="20190828125025978"/>
  <p:tag name="AFSPANMODE" val="span"/>
</p:tagLst>
</file>

<file path=ppt/tags/tag6.xml><?xml version="1.0" encoding="utf-8"?>
<p:tagLst xmlns:a="http://schemas.openxmlformats.org/drawingml/2006/main" xmlns:r="http://schemas.openxmlformats.org/officeDocument/2006/relationships" xmlns:p="http://schemas.openxmlformats.org/presentationml/2006/main">
  <p:tag name="INSERT" val="20201021155014069"/>
</p:tagLst>
</file>

<file path=ppt/tags/tag7.xml><?xml version="1.0" encoding="utf-8"?>
<p:tagLst xmlns:a="http://schemas.openxmlformats.org/drawingml/2006/main" xmlns:r="http://schemas.openxmlformats.org/officeDocument/2006/relationships" xmlns:p="http://schemas.openxmlformats.org/presentationml/2006/main">
  <p:tag name="INSERT" val="20201021153408229"/>
  <p:tag name="AFSPANMODE" val="span"/>
</p:tagLst>
</file>

<file path=ppt/tags/tag8.xml><?xml version="1.0" encoding="utf-8"?>
<p:tagLst xmlns:a="http://schemas.openxmlformats.org/drawingml/2006/main" xmlns:r="http://schemas.openxmlformats.org/officeDocument/2006/relationships" xmlns:p="http://schemas.openxmlformats.org/presentationml/2006/main">
  <p:tag name="INSERT" val="20190828125025978"/>
  <p:tag name="AFSPANMODE" val="span"/>
</p:tagLst>
</file>

<file path=ppt/tags/tag9.xml><?xml version="1.0" encoding="utf-8"?>
<p:tagLst xmlns:a="http://schemas.openxmlformats.org/drawingml/2006/main" xmlns:r="http://schemas.openxmlformats.org/officeDocument/2006/relationships" xmlns:p="http://schemas.openxmlformats.org/presentationml/2006/main">
  <p:tag name="INSERT" val="20201021155014069"/>
</p:tagLst>
</file>

<file path=ppt/theme/theme1.xml><?xml version="1.0" encoding="utf-8"?>
<a:theme xmlns:a="http://schemas.openxmlformats.org/drawingml/2006/main" name="Office Theme">
  <a:themeElements>
    <a:clrScheme name="KLC Theme">
      <a:dk1>
        <a:sysClr val="windowText" lastClr="000000"/>
      </a:dk1>
      <a:lt1>
        <a:sysClr val="window" lastClr="FFFFFF"/>
      </a:lt1>
      <a:dk2>
        <a:srgbClr val="133B55"/>
      </a:dk2>
      <a:lt2>
        <a:srgbClr val="E7E6E6"/>
      </a:lt2>
      <a:accent1>
        <a:srgbClr val="00729B"/>
      </a:accent1>
      <a:accent2>
        <a:srgbClr val="07192F"/>
      </a:accent2>
      <a:accent3>
        <a:srgbClr val="FFC541"/>
      </a:accent3>
      <a:accent4>
        <a:srgbClr val="A5A5A5"/>
      </a:accent4>
      <a:accent5>
        <a:srgbClr val="3F3F3F"/>
      </a:accent5>
      <a:accent6>
        <a:srgbClr val="262626"/>
      </a:accent6>
      <a:hlink>
        <a:srgbClr val="00A2E1"/>
      </a:hlink>
      <a:folHlink>
        <a:srgbClr val="00729B"/>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3097</TotalTime>
  <Words>2074</Words>
  <Application>Microsoft Office PowerPoint</Application>
  <PresentationFormat>Custom</PresentationFormat>
  <Paragraphs>535</Paragraphs>
  <Slides>20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PMingLiU-ExtB</vt:lpstr>
      <vt:lpstr>Arial</vt:lpstr>
      <vt:lpstr>Calibri</vt:lpstr>
      <vt:lpstr>Calibri Light</vt:lpstr>
      <vt:lpstr>Century Gothic</vt:lpstr>
      <vt:lpstr>Gotham Black</vt:lpstr>
      <vt:lpstr>Tahoma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Kentucky League of Cities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Blevins</dc:creator>
  <cp:lastModifiedBy>Steven Pickarski</cp:lastModifiedBy>
  <cp:revision>35</cp:revision>
  <cp:lastPrinted>2024-04-30T15:41:58Z</cp:lastPrinted>
  <dcterms:created xsi:type="dcterms:W3CDTF">2023-12-06T20:40:43Z</dcterms:created>
  <dcterms:modified xsi:type="dcterms:W3CDTF">2024-07-23T20:13:51Z</dcterms:modified>
</cp:coreProperties>
</file>